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5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6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7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8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9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10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11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  <p:sldMasterId id="2147483669" r:id="rId2"/>
    <p:sldMasterId id="2147483678" r:id="rId3"/>
    <p:sldMasterId id="2147483687" r:id="rId4"/>
    <p:sldMasterId id="2147483696" r:id="rId5"/>
    <p:sldMasterId id="2147483705" r:id="rId6"/>
    <p:sldMasterId id="2147483714" r:id="rId7"/>
    <p:sldMasterId id="2147483723" r:id="rId8"/>
    <p:sldMasterId id="2147483732" r:id="rId9"/>
    <p:sldMasterId id="2147483743" r:id="rId10"/>
    <p:sldMasterId id="2147483752" r:id="rId11"/>
    <p:sldMasterId id="2147483761" r:id="rId12"/>
  </p:sldMasterIdLst>
  <p:notesMasterIdLst>
    <p:notesMasterId r:id="rId23"/>
  </p:notesMasterIdLst>
  <p:handoutMasterIdLst>
    <p:handoutMasterId r:id="rId24"/>
  </p:handoutMasterIdLst>
  <p:sldIdLst>
    <p:sldId id="627" r:id="rId13"/>
    <p:sldId id="674" r:id="rId14"/>
    <p:sldId id="377" r:id="rId15"/>
    <p:sldId id="676" r:id="rId16"/>
    <p:sldId id="677" r:id="rId17"/>
    <p:sldId id="678" r:id="rId18"/>
    <p:sldId id="679" r:id="rId19"/>
    <p:sldId id="682" r:id="rId20"/>
    <p:sldId id="681" r:id="rId21"/>
    <p:sldId id="643" r:id="rId22"/>
  </p:sldIdLst>
  <p:sldSz cx="9144000" cy="6858000" type="screen4x3"/>
  <p:notesSz cx="7315200" cy="9601200"/>
  <p:custDataLst>
    <p:tags r:id="rId2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00"/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9" autoAdjust="0"/>
    <p:restoredTop sz="91480" autoAdjust="0"/>
  </p:normalViewPr>
  <p:slideViewPr>
    <p:cSldViewPr snapToGrid="0">
      <p:cViewPr varScale="1">
        <p:scale>
          <a:sx n="105" d="100"/>
          <a:sy n="105" d="100"/>
        </p:scale>
        <p:origin x="1824" y="2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3" d="100"/>
          <a:sy n="63" d="100"/>
        </p:scale>
        <p:origin x="-2454" y="-96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notesMaster" Target="notesMasters/notesMaster1.xml"/><Relationship Id="rId28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170583" cy="480389"/>
          </a:xfrm>
          <a:prstGeom prst="rect">
            <a:avLst/>
          </a:prstGeom>
        </p:spPr>
        <p:txBody>
          <a:bodyPr vert="horz" lIns="95902" tIns="47951" rIns="95902" bIns="4795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2963" y="0"/>
            <a:ext cx="3170583" cy="480389"/>
          </a:xfrm>
          <a:prstGeom prst="rect">
            <a:avLst/>
          </a:prstGeom>
        </p:spPr>
        <p:txBody>
          <a:bodyPr vert="horz" lIns="95902" tIns="47951" rIns="95902" bIns="47951" rtlCol="0"/>
          <a:lstStyle>
            <a:lvl1pPr algn="r">
              <a:defRPr sz="1300"/>
            </a:lvl1pPr>
          </a:lstStyle>
          <a:p>
            <a:fld id="{14B1555B-7BBF-40B4-832E-B3D1A3DBC304}" type="datetimeFigureOut">
              <a:rPr lang="en-US" smtClean="0"/>
              <a:t>11/27/22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119172"/>
            <a:ext cx="3170583" cy="480389"/>
          </a:xfrm>
          <a:prstGeom prst="rect">
            <a:avLst/>
          </a:prstGeom>
        </p:spPr>
        <p:txBody>
          <a:bodyPr vert="horz" lIns="95902" tIns="47951" rIns="95902" bIns="4795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2963" y="9119172"/>
            <a:ext cx="3170583" cy="480389"/>
          </a:xfrm>
          <a:prstGeom prst="rect">
            <a:avLst/>
          </a:prstGeom>
        </p:spPr>
        <p:txBody>
          <a:bodyPr vert="horz" lIns="95902" tIns="47951" rIns="95902" bIns="47951" rtlCol="0" anchor="b"/>
          <a:lstStyle>
            <a:lvl1pPr algn="r">
              <a:defRPr sz="1300"/>
            </a:lvl1pPr>
          </a:lstStyle>
          <a:p>
            <a:fld id="{C99AF7A3-D204-4137-9E99-5BA98A7FE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776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" y="0"/>
            <a:ext cx="3169921" cy="480060"/>
          </a:xfrm>
          <a:prstGeom prst="rect">
            <a:avLst/>
          </a:prstGeom>
        </p:spPr>
        <p:txBody>
          <a:bodyPr vert="horz" lIns="95895" tIns="47947" rIns="95895" bIns="47947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93" y="0"/>
            <a:ext cx="3169921" cy="480060"/>
          </a:xfrm>
          <a:prstGeom prst="rect">
            <a:avLst/>
          </a:prstGeom>
        </p:spPr>
        <p:txBody>
          <a:bodyPr vert="horz" lIns="95895" tIns="47947" rIns="95895" bIns="47947" rtlCol="0"/>
          <a:lstStyle>
            <a:lvl1pPr algn="r">
              <a:defRPr sz="1300"/>
            </a:lvl1pPr>
          </a:lstStyle>
          <a:p>
            <a:fld id="{0B119CBC-8E2D-4ADA-B0BD-65A9EA8C7F7A}" type="datetimeFigureOut">
              <a:rPr lang="en-US" smtClean="0"/>
              <a:t>11/27/22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560571"/>
            <a:ext cx="5852160" cy="4320540"/>
          </a:xfrm>
          <a:prstGeom prst="rect">
            <a:avLst/>
          </a:prstGeom>
        </p:spPr>
        <p:txBody>
          <a:bodyPr vert="horz" lIns="95895" tIns="47947" rIns="95895" bIns="4794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5" y="9119474"/>
            <a:ext cx="3169921" cy="480060"/>
          </a:xfrm>
          <a:prstGeom prst="rect">
            <a:avLst/>
          </a:prstGeom>
        </p:spPr>
        <p:txBody>
          <a:bodyPr vert="horz" lIns="95895" tIns="47947" rIns="95895" bIns="47947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93" y="9119474"/>
            <a:ext cx="3169921" cy="480060"/>
          </a:xfrm>
          <a:prstGeom prst="rect">
            <a:avLst/>
          </a:prstGeom>
        </p:spPr>
        <p:txBody>
          <a:bodyPr vert="horz" lIns="95895" tIns="47947" rIns="95895" bIns="47947" rtlCol="0" anchor="b"/>
          <a:lstStyle>
            <a:lvl1pPr algn="r">
              <a:defRPr sz="1300"/>
            </a:lvl1pPr>
          </a:lstStyle>
          <a:p>
            <a:fld id="{D163EB1B-1C8D-4300-99AF-BE95A251D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160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3EB1B-1C8D-4300-99AF-BE95A251D46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2445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3EB1B-1C8D-4300-99AF-BE95A251D46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5920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3EB1B-1C8D-4300-99AF-BE95A251D46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022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3EB1B-1C8D-4300-99AF-BE95A251D46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6047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3EB1B-1C8D-4300-99AF-BE95A251D46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8389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3EB1B-1C8D-4300-99AF-BE95A251D46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7152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3EB1B-1C8D-4300-99AF-BE95A251D46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9635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3EB1B-1C8D-4300-99AF-BE95A251D46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4336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63EB1B-1C8D-4300-99AF-BE95A251D46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3384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0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m_ppt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908300"/>
            <a:ext cx="9144000" cy="2158375"/>
          </a:xfrm>
        </p:spPr>
        <p:txBody>
          <a:bodyPr/>
          <a:lstStyle>
            <a:lvl1pPr algn="ctr">
              <a:defRPr sz="4000">
                <a:solidFill>
                  <a:srgbClr val="203C6A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990" y="5055380"/>
            <a:ext cx="9144000" cy="914400"/>
          </a:xfrm>
        </p:spPr>
        <p:txBody>
          <a:bodyPr/>
          <a:lstStyle>
            <a:lvl1pPr marL="0" indent="0" algn="ctr">
              <a:buFontTx/>
              <a:buNone/>
              <a:defRPr sz="2400">
                <a:solidFill>
                  <a:srgbClr val="678553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1865410"/>
            <a:ext cx="9144000" cy="1588"/>
          </a:xfrm>
          <a:prstGeom prst="line">
            <a:avLst/>
          </a:prstGeom>
          <a:ln w="158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3424586" y="6472517"/>
            <a:ext cx="2279276" cy="3675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latin typeface="Arial" pitchFamily="34" charset="0"/>
                <a:cs typeface="Arial" pitchFamily="34" charset="0"/>
              </a:rPr>
              <a:t>www.duanemorris.com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6067183"/>
            <a:ext cx="9144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>
                <a:solidFill>
                  <a:srgbClr val="203C6A"/>
                </a:solidFill>
                <a:latin typeface="Arial" pitchFamily="34" charset="0"/>
                <a:cs typeface="Arial" pitchFamily="34" charset="0"/>
              </a:rPr>
              <a:t>©2012 Duane Morris LLP. All Rights Reserved. Duane Morris is a registered service mark of Duane Morris LLP. </a:t>
            </a:r>
            <a:br>
              <a:rPr lang="en-US" sz="700">
                <a:solidFill>
                  <a:srgbClr val="203C6A"/>
                </a:solidFill>
                <a:latin typeface="Arial" pitchFamily="34" charset="0"/>
                <a:cs typeface="Arial" pitchFamily="34" charset="0"/>
              </a:rPr>
            </a:br>
            <a:r>
              <a:rPr lang="en-US" sz="700">
                <a:solidFill>
                  <a:srgbClr val="203C6A"/>
                </a:solidFill>
                <a:latin typeface="Arial" pitchFamily="34" charset="0"/>
                <a:cs typeface="Arial" pitchFamily="34" charset="0"/>
              </a:rPr>
              <a:t>Duane Morris – </a:t>
            </a:r>
            <a:r>
              <a:rPr lang="en-US" sz="700" i="1">
                <a:solidFill>
                  <a:srgbClr val="203C6A"/>
                </a:solidFill>
                <a:latin typeface="Arial" pitchFamily="34" charset="0"/>
                <a:cs typeface="Arial" pitchFamily="34" charset="0"/>
              </a:rPr>
              <a:t>Firm and Affiliate Offices</a:t>
            </a:r>
            <a:r>
              <a:rPr lang="en-US" sz="700">
                <a:solidFill>
                  <a:srgbClr val="203C6A"/>
                </a:solidFill>
                <a:latin typeface="Arial" pitchFamily="34" charset="0"/>
                <a:cs typeface="Arial" pitchFamily="34" charset="0"/>
              </a:rPr>
              <a:t> | New York | London | Singapore | Los Angeles | Chicago | Houston | Hanoi | Philadelphia | San Diego | San Francisco | Baltimore | Boston | Washington, D.C.</a:t>
            </a:r>
            <a:br>
              <a:rPr lang="en-US" sz="700">
                <a:solidFill>
                  <a:srgbClr val="203C6A"/>
                </a:solidFill>
                <a:latin typeface="Arial" pitchFamily="34" charset="0"/>
                <a:cs typeface="Arial" pitchFamily="34" charset="0"/>
              </a:rPr>
            </a:br>
            <a:r>
              <a:rPr lang="en-US" sz="700">
                <a:solidFill>
                  <a:srgbClr val="203C6A"/>
                </a:solidFill>
                <a:latin typeface="Arial" pitchFamily="34" charset="0"/>
                <a:cs typeface="Arial" pitchFamily="34" charset="0"/>
              </a:rPr>
              <a:t>Las Vegas | Atlanta | Miami | Pittsburgh | Newark | Boca Raton | Wilmington | Cherry Hill | Lake Tahoe | Ho Chi Minh City | Duane Morris LLP – </a:t>
            </a:r>
            <a:r>
              <a:rPr lang="en-US" sz="700" i="1">
                <a:solidFill>
                  <a:srgbClr val="203C6A"/>
                </a:solidFill>
                <a:latin typeface="Arial" pitchFamily="34" charset="0"/>
                <a:cs typeface="Arial" pitchFamily="34" charset="0"/>
              </a:rPr>
              <a:t>A Delaware limited liability partnership</a:t>
            </a:r>
            <a:endParaRPr lang="en-US" sz="700">
              <a:solidFill>
                <a:srgbClr val="203C6A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048" y="1069847"/>
            <a:ext cx="8479228" cy="913331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048" y="1993392"/>
            <a:ext cx="8479228" cy="4483608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10"/>
          <p:cNvSpPr>
            <a:spLocks noGrp="1"/>
          </p:cNvSpPr>
          <p:nvPr>
            <p:ph type="sldNum" sz="quarter" idx="10"/>
          </p:nvPr>
        </p:nvSpPr>
        <p:spPr>
          <a:xfrm>
            <a:off x="381000" y="6492875"/>
            <a:ext cx="2133600" cy="36512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>
                <a:solidFill>
                  <a:srgbClr val="203C6A"/>
                </a:solidFill>
              </a:defRPr>
            </a:lvl1pPr>
          </a:lstStyle>
          <a:p>
            <a:fld id="{9AA6A066-A4C4-480F-B957-E403B2B8D4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210" y="604421"/>
            <a:ext cx="8229600" cy="98453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996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9972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5996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9972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10"/>
          <p:cNvSpPr>
            <a:spLocks noGrp="1"/>
          </p:cNvSpPr>
          <p:nvPr>
            <p:ph type="sldNum" sz="quarter" idx="10"/>
          </p:nvPr>
        </p:nvSpPr>
        <p:spPr>
          <a:xfrm>
            <a:off x="457200" y="6477000"/>
            <a:ext cx="2133600" cy="36512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>
                <a:solidFill>
                  <a:srgbClr val="203C6A"/>
                </a:solidFill>
              </a:defRPr>
            </a:lvl1pPr>
          </a:lstStyle>
          <a:p>
            <a:fld id="{9AA6A066-A4C4-480F-B957-E403B2B8D4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2570"/>
            <a:ext cx="3008313" cy="1162050"/>
          </a:xfrm>
        </p:spPr>
        <p:txBody>
          <a:bodyPr anchor="b"/>
          <a:lstStyle>
            <a:lvl1pPr algn="ctr"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92570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54620"/>
            <a:ext cx="3008313" cy="4691063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154243"/>
            <a:ext cx="5486400" cy="357333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m_ppt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6" y="0"/>
            <a:ext cx="9137667" cy="6858000"/>
          </a:xfrm>
          <a:prstGeom prst="rect">
            <a:avLst/>
          </a:prstGeom>
        </p:spPr>
      </p:pic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990" y="5055380"/>
            <a:ext cx="9144000" cy="914400"/>
          </a:xfrm>
        </p:spPr>
        <p:txBody>
          <a:bodyPr/>
          <a:lstStyle>
            <a:lvl1pPr marL="0" indent="0" algn="ctr">
              <a:buFontTx/>
              <a:buNone/>
              <a:defRPr sz="2400" b="1">
                <a:solidFill>
                  <a:srgbClr val="678553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1903412"/>
            <a:ext cx="9144000" cy="1588"/>
          </a:xfrm>
          <a:prstGeom prst="line">
            <a:avLst/>
          </a:prstGeom>
          <a:ln w="158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3424586" y="6472517"/>
            <a:ext cx="2279276" cy="3675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latin typeface="Arial" pitchFamily="34" charset="0"/>
                <a:cs typeface="Arial" pitchFamily="34" charset="0"/>
              </a:rPr>
              <a:t>www.duanemorrisselvam.com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5996063"/>
            <a:ext cx="9144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>
                <a:solidFill>
                  <a:srgbClr val="203C6A"/>
                </a:solidFill>
                <a:latin typeface="Arial" pitchFamily="34" charset="0"/>
                <a:cs typeface="Arial" pitchFamily="34" charset="0"/>
              </a:rPr>
              <a:t>©2014 Duane Morris &amp; Selvam LLP. All Rights Reserved. Duane Morris is a registered service mark of Duane Morris LLP. </a:t>
            </a:r>
            <a:br>
              <a:rPr lang="en-US" sz="700">
                <a:solidFill>
                  <a:srgbClr val="203C6A"/>
                </a:solidFill>
                <a:latin typeface="Arial" pitchFamily="34" charset="0"/>
                <a:cs typeface="Arial" pitchFamily="34" charset="0"/>
              </a:rPr>
            </a:br>
            <a:r>
              <a:rPr lang="en-US" sz="700">
                <a:solidFill>
                  <a:srgbClr val="203C6A"/>
                </a:solidFill>
                <a:latin typeface="Arial" pitchFamily="34" charset="0"/>
                <a:cs typeface="Arial" pitchFamily="34" charset="0"/>
              </a:rPr>
              <a:t>Duane Morris – </a:t>
            </a:r>
            <a:r>
              <a:rPr lang="en-US" sz="700" i="0">
                <a:solidFill>
                  <a:srgbClr val="203C6A"/>
                </a:solidFill>
                <a:latin typeface="Arial" pitchFamily="34" charset="0"/>
                <a:cs typeface="Arial" pitchFamily="34" charset="0"/>
              </a:rPr>
              <a:t>Firm and Affiliate Offices </a:t>
            </a:r>
            <a:r>
              <a:rPr lang="en-US" sz="700">
                <a:solidFill>
                  <a:srgbClr val="203C6A"/>
                </a:solidFill>
                <a:latin typeface="Arial" pitchFamily="34" charset="0"/>
                <a:cs typeface="Arial" pitchFamily="34" charset="0"/>
              </a:rPr>
              <a:t>| New York | London | Singapore | Los Angeles | Chicago | Houston | Hanoi | Philadelphia | San Diego | San Francisco | Palo Alto | Baltimore | Boston | Washington, D.C.</a:t>
            </a:r>
            <a:br>
              <a:rPr lang="en-US" sz="700">
                <a:solidFill>
                  <a:srgbClr val="203C6A"/>
                </a:solidFill>
                <a:latin typeface="Arial" pitchFamily="34" charset="0"/>
                <a:cs typeface="Arial" pitchFamily="34" charset="0"/>
              </a:rPr>
            </a:br>
            <a:r>
              <a:rPr lang="en-US" sz="700">
                <a:solidFill>
                  <a:srgbClr val="203C6A"/>
                </a:solidFill>
                <a:latin typeface="Arial" pitchFamily="34" charset="0"/>
                <a:cs typeface="Arial" pitchFamily="34" charset="0"/>
              </a:rPr>
              <a:t>Las Vegas | Atlanta | Miami | Pittsburgh | Newark | Boca Raton | Wilmington | Cherry Hill | Lake Tahoe | Ho Chi Minh City | Duane Morris LLP – </a:t>
            </a:r>
            <a:r>
              <a:rPr lang="en-US" sz="700" i="0">
                <a:solidFill>
                  <a:srgbClr val="203C6A"/>
                </a:solidFill>
                <a:latin typeface="Arial" pitchFamily="34" charset="0"/>
                <a:cs typeface="Arial" pitchFamily="34" charset="0"/>
              </a:rPr>
              <a:t>A Delaware limited liability partnership</a:t>
            </a:r>
            <a:endParaRPr lang="en-US" sz="700" i="0">
              <a:solidFill>
                <a:srgbClr val="203C6A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0" y="3783248"/>
            <a:ext cx="9144000" cy="864952"/>
          </a:xfrm>
        </p:spPr>
        <p:txBody>
          <a:bodyPr/>
          <a:lstStyle>
            <a:lvl1pPr algn="ctr">
              <a:defRPr sz="4000" b="1">
                <a:solidFill>
                  <a:srgbClr val="203C6A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0"/>
          </p:nvPr>
        </p:nvSpPr>
        <p:spPr>
          <a:xfrm>
            <a:off x="381000" y="6492875"/>
            <a:ext cx="2133600" cy="36512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>
                <a:solidFill>
                  <a:srgbClr val="203C6A"/>
                </a:solidFill>
              </a:defRPr>
            </a:lvl1pPr>
          </a:lstStyle>
          <a:p>
            <a:fld id="{C35E6B5E-E09A-4163-9515-574A5457A150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1"/>
          </p:nvPr>
        </p:nvSpPr>
        <p:spPr>
          <a:xfrm>
            <a:off x="5715000" y="6492240"/>
            <a:ext cx="2895600" cy="365760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203C6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010" y="685800"/>
            <a:ext cx="6020790" cy="1251659"/>
          </a:xfrm>
        </p:spPr>
        <p:txBody>
          <a:bodyPr/>
          <a:lstStyle>
            <a:lvl1pPr>
              <a:lnSpc>
                <a:spcPts val="3300"/>
              </a:lnSpc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010" y="1995055"/>
            <a:ext cx="8577072" cy="4480560"/>
          </a:xfrm>
        </p:spPr>
        <p:txBody>
          <a:bodyPr/>
          <a:lstStyle>
            <a:lvl1pPr marL="465138" indent="-465138">
              <a:defRPr sz="3000"/>
            </a:lvl1pPr>
            <a:lvl2pPr marL="914400" indent="-403225">
              <a:defRPr sz="2600"/>
            </a:lvl2pPr>
            <a:lvl3pPr marL="1379538" indent="-406400">
              <a:buFont typeface="Wingdings" pitchFamily="2" charset="2"/>
              <a:buChar char="Ø"/>
              <a:defRPr sz="2400"/>
            </a:lvl3pPr>
            <a:lvl4pPr marL="1828800" indent="-403225">
              <a:buFont typeface="Wingdings" pitchFamily="2" charset="2"/>
              <a:buChar char="§"/>
              <a:defRPr sz="2000"/>
            </a:lvl4pPr>
            <a:lvl5pPr marL="2293938" indent="-406400"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0"/>
          </p:nvPr>
        </p:nvSpPr>
        <p:spPr>
          <a:xfrm>
            <a:off x="381000" y="6492875"/>
            <a:ext cx="2133600" cy="36512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>
                <a:solidFill>
                  <a:srgbClr val="203C6A"/>
                </a:solidFill>
              </a:defRPr>
            </a:lvl1pPr>
          </a:lstStyle>
          <a:p>
            <a:fld id="{DD0DE654-A789-46CD-BE63-BC700B09F9A9}" type="slidenum">
              <a:rPr lang="en-US" smtClean="0"/>
              <a:t>‹#›</a:t>
            </a:fld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>
          <a:xfrm>
            <a:off x="2590800" y="6492240"/>
            <a:ext cx="3733800" cy="365760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rgbClr val="203C6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ctr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 algn="ctr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0"/>
          </p:nvPr>
        </p:nvSpPr>
        <p:spPr>
          <a:xfrm>
            <a:off x="381000" y="6492875"/>
            <a:ext cx="2133600" cy="36512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>
                <a:solidFill>
                  <a:srgbClr val="203C6A"/>
                </a:solidFill>
              </a:defRPr>
            </a:lvl1pPr>
          </a:lstStyle>
          <a:p>
            <a:fld id="{C35E6B5E-E09A-4163-9515-574A5457A150}" type="slidenum">
              <a:rPr lang="en-US" smtClean="0"/>
              <a:t>‹#›</a:t>
            </a:fld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>
          <a:xfrm>
            <a:off x="2590800" y="6492240"/>
            <a:ext cx="3733800" cy="365760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rgbClr val="203C6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010" y="1068779"/>
            <a:ext cx="8595360" cy="86868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010" y="1995055"/>
            <a:ext cx="8577072" cy="4480560"/>
          </a:xfrm>
        </p:spPr>
        <p:txBody>
          <a:bodyPr/>
          <a:lstStyle>
            <a:lvl1pPr marL="465138" indent="-465138">
              <a:defRPr sz="3000"/>
            </a:lvl1pPr>
            <a:lvl2pPr marL="914400" indent="-403225">
              <a:defRPr sz="2600"/>
            </a:lvl2pPr>
            <a:lvl3pPr marL="1379538" indent="-406400">
              <a:buFont typeface="Wingdings" pitchFamily="2" charset="2"/>
              <a:buChar char="Ø"/>
              <a:defRPr sz="2400"/>
            </a:lvl3pPr>
            <a:lvl4pPr marL="1828800" indent="-403225">
              <a:buFont typeface="Wingdings" pitchFamily="2" charset="2"/>
              <a:buChar char="§"/>
              <a:defRPr sz="2000"/>
            </a:lvl4pPr>
            <a:lvl5pPr marL="2293938" indent="-406400"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10"/>
          <p:cNvSpPr>
            <a:spLocks noGrp="1"/>
          </p:cNvSpPr>
          <p:nvPr>
            <p:ph type="sldNum" sz="quarter" idx="10"/>
          </p:nvPr>
        </p:nvSpPr>
        <p:spPr>
          <a:xfrm>
            <a:off x="381000" y="6492875"/>
            <a:ext cx="2133600" cy="36512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>
                <a:solidFill>
                  <a:srgbClr val="203C6A"/>
                </a:solidFill>
              </a:defRPr>
            </a:lvl1pPr>
          </a:lstStyle>
          <a:p>
            <a:fld id="{DD0DE654-A789-46CD-BE63-BC700B09F9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210" y="920464"/>
            <a:ext cx="8229600" cy="984536"/>
          </a:xfrm>
        </p:spPr>
        <p:txBody>
          <a:bodyPr/>
          <a:lstStyle>
            <a:lvl1pPr>
              <a:defRPr sz="33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37882" y="1904999"/>
            <a:ext cx="4059506" cy="4947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7882" y="2399725"/>
            <a:ext cx="405950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904999"/>
            <a:ext cx="4041775" cy="4947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9972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10"/>
          <p:cNvSpPr>
            <a:spLocks noGrp="1"/>
          </p:cNvSpPr>
          <p:nvPr>
            <p:ph type="sldNum" sz="quarter" idx="10"/>
          </p:nvPr>
        </p:nvSpPr>
        <p:spPr>
          <a:xfrm>
            <a:off x="381000" y="6492875"/>
            <a:ext cx="2133600" cy="36512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>
                <a:solidFill>
                  <a:srgbClr val="203C6A"/>
                </a:solidFill>
              </a:defRPr>
            </a:lvl1pPr>
          </a:lstStyle>
          <a:p>
            <a:fld id="{C35E6B5E-E09A-4163-9515-574A5457A15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1"/>
          </p:nvPr>
        </p:nvSpPr>
        <p:spPr>
          <a:xfrm>
            <a:off x="2590800" y="6492240"/>
            <a:ext cx="3733800" cy="365760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rgbClr val="203C6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3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10"/>
          <p:cNvSpPr>
            <a:spLocks noGrp="1"/>
          </p:cNvSpPr>
          <p:nvPr>
            <p:ph type="sldNum" sz="quarter" idx="10"/>
          </p:nvPr>
        </p:nvSpPr>
        <p:spPr>
          <a:xfrm>
            <a:off x="381000" y="6492875"/>
            <a:ext cx="2133600" cy="36512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>
                <a:solidFill>
                  <a:srgbClr val="203C6A"/>
                </a:solidFill>
              </a:defRPr>
            </a:lvl1pPr>
          </a:lstStyle>
          <a:p>
            <a:fld id="{C35E6B5E-E09A-4163-9515-574A5457A150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>
          <a:xfrm>
            <a:off x="2590800" y="6492240"/>
            <a:ext cx="3733800" cy="365760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rgbClr val="203C6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10"/>
          <p:cNvSpPr>
            <a:spLocks noGrp="1"/>
          </p:cNvSpPr>
          <p:nvPr>
            <p:ph type="sldNum" sz="quarter" idx="10"/>
          </p:nvPr>
        </p:nvSpPr>
        <p:spPr>
          <a:xfrm>
            <a:off x="381000" y="6492875"/>
            <a:ext cx="2133600" cy="36512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>
                <a:solidFill>
                  <a:srgbClr val="203C6A"/>
                </a:solidFill>
              </a:defRPr>
            </a:lvl1pPr>
          </a:lstStyle>
          <a:p>
            <a:fld id="{C35E6B5E-E09A-4163-9515-574A5457A150}" type="slidenum">
              <a:rPr lang="en-US" smtClean="0"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>
          <a:xfrm>
            <a:off x="2590800" y="6492240"/>
            <a:ext cx="3733800" cy="365760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rgbClr val="203C6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2570"/>
            <a:ext cx="3008313" cy="1162050"/>
          </a:xfrm>
        </p:spPr>
        <p:txBody>
          <a:bodyPr anchor="b"/>
          <a:lstStyle>
            <a:lvl1pPr algn="ctr"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92571"/>
            <a:ext cx="5111750" cy="548443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54621"/>
            <a:ext cx="3008313" cy="43223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10"/>
          </p:nvPr>
        </p:nvSpPr>
        <p:spPr>
          <a:xfrm>
            <a:off x="381000" y="6492875"/>
            <a:ext cx="2133600" cy="36512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>
                <a:solidFill>
                  <a:srgbClr val="203C6A"/>
                </a:solidFill>
              </a:defRPr>
            </a:lvl1pPr>
          </a:lstStyle>
          <a:p>
            <a:fld id="{C35E6B5E-E09A-4163-9515-574A5457A15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1"/>
          </p:nvPr>
        </p:nvSpPr>
        <p:spPr>
          <a:xfrm>
            <a:off x="2590800" y="6492240"/>
            <a:ext cx="3733800" cy="365760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rgbClr val="203C6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154243"/>
            <a:ext cx="5486400" cy="357333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10"/>
          </p:nvPr>
        </p:nvSpPr>
        <p:spPr>
          <a:xfrm>
            <a:off x="381000" y="6492875"/>
            <a:ext cx="2133600" cy="36512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>
                <a:solidFill>
                  <a:srgbClr val="203C6A"/>
                </a:solidFill>
              </a:defRPr>
            </a:lvl1pPr>
          </a:lstStyle>
          <a:p>
            <a:fld id="{C35E6B5E-E09A-4163-9515-574A5457A15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1"/>
          </p:nvPr>
        </p:nvSpPr>
        <p:spPr>
          <a:xfrm>
            <a:off x="2590800" y="6492240"/>
            <a:ext cx="3733800" cy="365760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rgbClr val="203C6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m_ppt_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908300"/>
            <a:ext cx="9144000" cy="2158375"/>
          </a:xfrm>
        </p:spPr>
        <p:txBody>
          <a:bodyPr/>
          <a:lstStyle>
            <a:lvl1pPr algn="ctr">
              <a:defRPr sz="4000">
                <a:solidFill>
                  <a:srgbClr val="203C6A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990" y="5055380"/>
            <a:ext cx="9144000" cy="914400"/>
          </a:xfrm>
        </p:spPr>
        <p:txBody>
          <a:bodyPr/>
          <a:lstStyle>
            <a:lvl1pPr marL="0" indent="0" algn="ctr">
              <a:buFontTx/>
              <a:buNone/>
              <a:defRPr sz="2400">
                <a:solidFill>
                  <a:srgbClr val="678553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0" y="1865410"/>
            <a:ext cx="9144000" cy="1588"/>
          </a:xfrm>
          <a:prstGeom prst="line">
            <a:avLst/>
          </a:prstGeom>
          <a:ln w="158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 userDrawn="1"/>
        </p:nvSpPr>
        <p:spPr>
          <a:xfrm>
            <a:off x="3424586" y="6472517"/>
            <a:ext cx="2279276" cy="3675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latin typeface="Arial" pitchFamily="34" charset="0"/>
                <a:cs typeface="Arial" pitchFamily="34" charset="0"/>
              </a:rPr>
              <a:t>www.duanemorris.com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0" y="5996063"/>
            <a:ext cx="9144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>
                <a:solidFill>
                  <a:srgbClr val="203C6A"/>
                </a:solidFill>
                <a:latin typeface="Arial" pitchFamily="34" charset="0"/>
                <a:cs typeface="Arial" pitchFamily="34" charset="0"/>
              </a:rPr>
              <a:t>©2014 Duane Morris LLP. All Rights Reserved. Duane Morris is a registered service mark of Duane Morris LLP. </a:t>
            </a:r>
            <a:br>
              <a:rPr lang="en-US" sz="700">
                <a:solidFill>
                  <a:srgbClr val="203C6A"/>
                </a:solidFill>
                <a:latin typeface="Arial" pitchFamily="34" charset="0"/>
                <a:cs typeface="Arial" pitchFamily="34" charset="0"/>
              </a:rPr>
            </a:br>
            <a:r>
              <a:rPr lang="en-US" sz="700">
                <a:solidFill>
                  <a:srgbClr val="203C6A"/>
                </a:solidFill>
                <a:latin typeface="Arial" pitchFamily="34" charset="0"/>
                <a:cs typeface="Arial" pitchFamily="34" charset="0"/>
              </a:rPr>
              <a:t>Duane Morris – </a:t>
            </a:r>
            <a:r>
              <a:rPr lang="en-US" sz="700" i="0">
                <a:solidFill>
                  <a:srgbClr val="203C6A"/>
                </a:solidFill>
                <a:latin typeface="Arial" pitchFamily="34" charset="0"/>
                <a:cs typeface="Arial" pitchFamily="34" charset="0"/>
              </a:rPr>
              <a:t>Firm and Affiliate Offices </a:t>
            </a:r>
            <a:r>
              <a:rPr lang="en-US" sz="700">
                <a:solidFill>
                  <a:srgbClr val="203C6A"/>
                </a:solidFill>
                <a:latin typeface="Arial" pitchFamily="34" charset="0"/>
                <a:cs typeface="Arial" pitchFamily="34" charset="0"/>
              </a:rPr>
              <a:t>| New York | London | Singapore | Philadelphia | Chicago | Washington, D.C. | San Francisco | Silicon Valley | San Diego | Boston | Houston | Los Angeles | Hanoi | Ho Chi Minh City | Atlanta | Baltimore | Wilmington | Miami | Boca Raton | Pittsburgh | Newark | Las Vegas | Cherry Hill | Lake Tahoe | Myanmar | Oman | Mexico City | Duane Morris LLP – </a:t>
            </a:r>
            <a:r>
              <a:rPr lang="en-US" sz="700" i="0">
                <a:solidFill>
                  <a:srgbClr val="203C6A"/>
                </a:solidFill>
                <a:latin typeface="Arial" pitchFamily="34" charset="0"/>
                <a:cs typeface="Arial" pitchFamily="34" charset="0"/>
              </a:rPr>
              <a:t>A Delaware limited liability partnership</a:t>
            </a:r>
            <a:endParaRPr lang="en-US" sz="700" i="0">
              <a:solidFill>
                <a:srgbClr val="203C6A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nimBg="1"/>
      <p:bldP spid="3075" grpId="1" build="p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048" y="1069847"/>
            <a:ext cx="8479228" cy="913331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048" y="1993392"/>
            <a:ext cx="8479228" cy="4483608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10"/>
          <p:cNvSpPr>
            <a:spLocks noGrp="1"/>
          </p:cNvSpPr>
          <p:nvPr>
            <p:ph type="sldNum" sz="quarter" idx="10"/>
          </p:nvPr>
        </p:nvSpPr>
        <p:spPr>
          <a:xfrm>
            <a:off x="381000" y="6492875"/>
            <a:ext cx="2133600" cy="36512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>
                <a:solidFill>
                  <a:srgbClr val="203C6A"/>
                </a:solidFill>
              </a:defRPr>
            </a:lvl1pPr>
          </a:lstStyle>
          <a:p>
            <a:fld id="{9AA6A066-A4C4-480F-B957-E403B2B8D4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210" y="604421"/>
            <a:ext cx="8229600" cy="98453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996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9972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5996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9972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10"/>
          <p:cNvSpPr>
            <a:spLocks noGrp="1"/>
          </p:cNvSpPr>
          <p:nvPr>
            <p:ph type="sldNum" sz="quarter" idx="10"/>
          </p:nvPr>
        </p:nvSpPr>
        <p:spPr>
          <a:xfrm>
            <a:off x="457200" y="6477000"/>
            <a:ext cx="2133600" cy="36512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>
                <a:solidFill>
                  <a:srgbClr val="203C6A"/>
                </a:solidFill>
              </a:defRPr>
            </a:lvl1pPr>
          </a:lstStyle>
          <a:p>
            <a:fld id="{9AA6A066-A4C4-480F-B957-E403B2B8D4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10"/>
          <p:cNvSpPr>
            <a:spLocks noGrp="1"/>
          </p:cNvSpPr>
          <p:nvPr>
            <p:ph type="sldNum" sz="quarter" idx="10"/>
          </p:nvPr>
        </p:nvSpPr>
        <p:spPr>
          <a:xfrm>
            <a:off x="381000" y="6492875"/>
            <a:ext cx="2133600" cy="36512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1000">
                <a:solidFill>
                  <a:srgbClr val="203C6A"/>
                </a:solidFill>
              </a:defRPr>
            </a:lvl1pPr>
          </a:lstStyle>
          <a:p>
            <a:fld id="{9AA6A066-A4C4-480F-B957-E403B2B8D4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2570"/>
            <a:ext cx="3008313" cy="1162050"/>
          </a:xfrm>
        </p:spPr>
        <p:txBody>
          <a:bodyPr anchor="b"/>
          <a:lstStyle>
            <a:lvl1pPr algn="ctr"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92570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54620"/>
            <a:ext cx="3008313" cy="4691063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154243"/>
            <a:ext cx="5486400" cy="357333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body" idx="1"/>
          </p:nvPr>
        </p:nvSpPr>
        <p:spPr>
          <a:xfrm>
            <a:off x="892969" y="1946672"/>
            <a:ext cx="7358063" cy="4018359"/>
          </a:xfrm>
          <a:prstGeom prst="rect">
            <a:avLst/>
          </a:prstGeom>
        </p:spPr>
        <p:txBody>
          <a:bodyPr>
            <a:normAutofit/>
          </a:bodyPr>
          <a:lstStyle>
            <a:lvl1pPr marL="267881" indent="-267881" algn="l">
              <a:spcBef>
                <a:spcPts val="2953"/>
              </a:spcBef>
              <a:buSzTx/>
              <a:buChar char="•"/>
              <a:defRPr sz="2700"/>
            </a:lvl1pPr>
            <a:lvl2pPr marL="535762" indent="-267881" algn="l">
              <a:spcBef>
                <a:spcPts val="2953"/>
              </a:spcBef>
              <a:buSzTx/>
              <a:buChar char="•"/>
              <a:defRPr sz="2700"/>
            </a:lvl2pPr>
            <a:lvl3pPr marL="803643" indent="-267881" algn="l">
              <a:spcBef>
                <a:spcPts val="2953"/>
              </a:spcBef>
              <a:buSzTx/>
              <a:buChar char="•"/>
              <a:defRPr sz="2700"/>
            </a:lvl3pPr>
            <a:lvl4pPr marL="1071524" indent="-267881" algn="l">
              <a:spcBef>
                <a:spcPts val="2953"/>
              </a:spcBef>
              <a:buSzTx/>
              <a:buChar char="•"/>
              <a:defRPr sz="2700"/>
            </a:lvl4pPr>
            <a:lvl5pPr marL="1339406" indent="-267881" algn="l">
              <a:spcBef>
                <a:spcPts val="2953"/>
              </a:spcBef>
              <a:buSzTx/>
              <a:buChar char="•"/>
              <a:defRPr sz="2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2" name="Shape 3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 lIns="64291" tIns="32146" rIns="64291" bIns="32146"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40984773"/>
      </p:ext>
    </p:extLst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m_ppt_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908300"/>
            <a:ext cx="9144000" cy="2158375"/>
          </a:xfrm>
        </p:spPr>
        <p:txBody>
          <a:bodyPr/>
          <a:lstStyle>
            <a:lvl1pPr algn="ctr">
              <a:defRPr sz="4000">
                <a:solidFill>
                  <a:srgbClr val="203C6A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990" y="5055380"/>
            <a:ext cx="9144000" cy="914400"/>
          </a:xfrm>
        </p:spPr>
        <p:txBody>
          <a:bodyPr/>
          <a:lstStyle>
            <a:lvl1pPr marL="0" indent="0" algn="ctr">
              <a:buFontTx/>
              <a:buNone/>
              <a:defRPr sz="2400">
                <a:solidFill>
                  <a:srgbClr val="678553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0" y="1865410"/>
            <a:ext cx="9144000" cy="1588"/>
          </a:xfrm>
          <a:prstGeom prst="line">
            <a:avLst/>
          </a:prstGeom>
          <a:ln w="158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 userDrawn="1"/>
        </p:nvSpPr>
        <p:spPr>
          <a:xfrm>
            <a:off x="3424586" y="6472517"/>
            <a:ext cx="2279276" cy="3675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latin typeface="Arial" pitchFamily="34" charset="0"/>
                <a:cs typeface="Arial" pitchFamily="34" charset="0"/>
              </a:rPr>
              <a:t>www.duanemorris.com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0" y="5996063"/>
            <a:ext cx="9144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>
                <a:solidFill>
                  <a:srgbClr val="203C6A"/>
                </a:solidFill>
                <a:latin typeface="Arial" pitchFamily="34" charset="0"/>
                <a:cs typeface="Arial" pitchFamily="34" charset="0"/>
              </a:rPr>
              <a:t>©2014 Duane Morris LLP. All Rights Reserved. Duane Morris is a registered service mark of Duane Morris LLP. </a:t>
            </a:r>
            <a:br>
              <a:rPr lang="en-US" sz="700">
                <a:solidFill>
                  <a:srgbClr val="203C6A"/>
                </a:solidFill>
                <a:latin typeface="Arial" pitchFamily="34" charset="0"/>
                <a:cs typeface="Arial" pitchFamily="34" charset="0"/>
              </a:rPr>
            </a:br>
            <a:r>
              <a:rPr lang="en-US" sz="700">
                <a:solidFill>
                  <a:srgbClr val="203C6A"/>
                </a:solidFill>
                <a:latin typeface="Arial" pitchFamily="34" charset="0"/>
                <a:cs typeface="Arial" pitchFamily="34" charset="0"/>
              </a:rPr>
              <a:t>Duane Morris – </a:t>
            </a:r>
            <a:r>
              <a:rPr lang="en-US" sz="700" i="0">
                <a:solidFill>
                  <a:srgbClr val="203C6A"/>
                </a:solidFill>
                <a:latin typeface="Arial" pitchFamily="34" charset="0"/>
                <a:cs typeface="Arial" pitchFamily="34" charset="0"/>
              </a:rPr>
              <a:t>Firm and Affiliate Offices </a:t>
            </a:r>
            <a:r>
              <a:rPr lang="en-US" sz="700">
                <a:solidFill>
                  <a:srgbClr val="203C6A"/>
                </a:solidFill>
                <a:latin typeface="Arial" pitchFamily="34" charset="0"/>
                <a:cs typeface="Arial" pitchFamily="34" charset="0"/>
              </a:rPr>
              <a:t>| New York | London | Singapore | Philadelphia | Chicago | Washington, D.C. | San Francisco | Silicon Valley | San Diego | Boston | Houston | Los Angeles | Hanoi | Ho Chi Minh City | Atlanta | Baltimore | Wilmington | Miami | Boca Raton | Pittsburgh | Newark | Las Vegas | Cherry Hill | Lake Tahoe | Myanmar | Oman | Mexico City | Duane Morris LLP – </a:t>
            </a:r>
            <a:r>
              <a:rPr lang="en-US" sz="700" i="0">
                <a:solidFill>
                  <a:srgbClr val="203C6A"/>
                </a:solidFill>
                <a:latin typeface="Arial" pitchFamily="34" charset="0"/>
                <a:cs typeface="Arial" pitchFamily="34" charset="0"/>
              </a:rPr>
              <a:t>A Delaware limited liability partnership</a:t>
            </a:r>
            <a:endParaRPr lang="en-US" sz="700" i="0">
              <a:solidFill>
                <a:srgbClr val="203C6A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nimBg="1"/>
      <p:bldP spid="3075" grpId="1" build="p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048" y="1069847"/>
            <a:ext cx="8479228" cy="913331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048" y="1993392"/>
            <a:ext cx="8479228" cy="4483608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10"/>
          <p:cNvSpPr>
            <a:spLocks noGrp="1"/>
          </p:cNvSpPr>
          <p:nvPr>
            <p:ph type="sldNum" sz="quarter" idx="10"/>
          </p:nvPr>
        </p:nvSpPr>
        <p:spPr>
          <a:xfrm>
            <a:off x="381000" y="6492875"/>
            <a:ext cx="2133600" cy="36512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>
                <a:solidFill>
                  <a:srgbClr val="203C6A"/>
                </a:solidFill>
              </a:defRPr>
            </a:lvl1pPr>
          </a:lstStyle>
          <a:p>
            <a:fld id="{9AA6A066-A4C4-480F-B957-E403B2B8D4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210" y="604421"/>
            <a:ext cx="8229600" cy="98453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996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9972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5996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9972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10"/>
          <p:cNvSpPr>
            <a:spLocks noGrp="1"/>
          </p:cNvSpPr>
          <p:nvPr>
            <p:ph type="sldNum" sz="quarter" idx="10"/>
          </p:nvPr>
        </p:nvSpPr>
        <p:spPr>
          <a:xfrm>
            <a:off x="457200" y="6477000"/>
            <a:ext cx="2133600" cy="36512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>
                <a:solidFill>
                  <a:srgbClr val="203C6A"/>
                </a:solidFill>
              </a:defRPr>
            </a:lvl1pPr>
          </a:lstStyle>
          <a:p>
            <a:fld id="{9AA6A066-A4C4-480F-B957-E403B2B8D4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210" y="604421"/>
            <a:ext cx="8229600" cy="98453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996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9972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5996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9972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2570"/>
            <a:ext cx="3008313" cy="1162050"/>
          </a:xfrm>
        </p:spPr>
        <p:txBody>
          <a:bodyPr anchor="b"/>
          <a:lstStyle>
            <a:lvl1pPr algn="ctr"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92570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54620"/>
            <a:ext cx="3008313" cy="4691063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154243"/>
            <a:ext cx="5486400" cy="357333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m_ppt_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908300"/>
            <a:ext cx="9144000" cy="2158375"/>
          </a:xfrm>
        </p:spPr>
        <p:txBody>
          <a:bodyPr/>
          <a:lstStyle>
            <a:lvl1pPr algn="ctr">
              <a:defRPr sz="4000">
                <a:solidFill>
                  <a:srgbClr val="203C6A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990" y="5055380"/>
            <a:ext cx="9144000" cy="914400"/>
          </a:xfrm>
        </p:spPr>
        <p:txBody>
          <a:bodyPr/>
          <a:lstStyle>
            <a:lvl1pPr marL="0" indent="0" algn="ctr">
              <a:buFontTx/>
              <a:buNone/>
              <a:defRPr sz="2400">
                <a:solidFill>
                  <a:srgbClr val="678553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0" y="1865410"/>
            <a:ext cx="9144000" cy="1588"/>
          </a:xfrm>
          <a:prstGeom prst="line">
            <a:avLst/>
          </a:prstGeom>
          <a:ln w="158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 userDrawn="1"/>
        </p:nvSpPr>
        <p:spPr>
          <a:xfrm>
            <a:off x="3424586" y="6472517"/>
            <a:ext cx="2279276" cy="3675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latin typeface="Arial" pitchFamily="34" charset="0"/>
                <a:cs typeface="Arial" pitchFamily="34" charset="0"/>
              </a:rPr>
              <a:t>www.duanemorris.com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0" y="5996063"/>
            <a:ext cx="9144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>
                <a:solidFill>
                  <a:srgbClr val="203C6A"/>
                </a:solidFill>
                <a:latin typeface="Arial" pitchFamily="34" charset="0"/>
                <a:cs typeface="Arial" pitchFamily="34" charset="0"/>
              </a:rPr>
              <a:t>©2014 Duane Morris LLP. All Rights Reserved. Duane Morris is a registered service mark of Duane Morris LLP. </a:t>
            </a:r>
            <a:br>
              <a:rPr lang="en-US" sz="700">
                <a:solidFill>
                  <a:srgbClr val="203C6A"/>
                </a:solidFill>
                <a:latin typeface="Arial" pitchFamily="34" charset="0"/>
                <a:cs typeface="Arial" pitchFamily="34" charset="0"/>
              </a:rPr>
            </a:br>
            <a:r>
              <a:rPr lang="en-US" sz="700">
                <a:solidFill>
                  <a:srgbClr val="203C6A"/>
                </a:solidFill>
                <a:latin typeface="Arial" pitchFamily="34" charset="0"/>
                <a:cs typeface="Arial" pitchFamily="34" charset="0"/>
              </a:rPr>
              <a:t>Duane Morris – </a:t>
            </a:r>
            <a:r>
              <a:rPr lang="en-US" sz="700" i="0">
                <a:solidFill>
                  <a:srgbClr val="203C6A"/>
                </a:solidFill>
                <a:latin typeface="Arial" pitchFamily="34" charset="0"/>
                <a:cs typeface="Arial" pitchFamily="34" charset="0"/>
              </a:rPr>
              <a:t>Firm and Affiliate Offices </a:t>
            </a:r>
            <a:r>
              <a:rPr lang="en-US" sz="700">
                <a:solidFill>
                  <a:srgbClr val="203C6A"/>
                </a:solidFill>
                <a:latin typeface="Arial" pitchFamily="34" charset="0"/>
                <a:cs typeface="Arial" pitchFamily="34" charset="0"/>
              </a:rPr>
              <a:t>| New York | London | Singapore | Philadelphia | Chicago | Washington, D.C. | San Francisco | Silicon Valley | San Diego | Boston | Houston | Los Angeles | Hanoi | Ho Chi Minh City | Atlanta | Baltimore | Wilmington | Miami | Boca Raton | Pittsburgh | Newark | Las Vegas | Cherry Hill | Lake Tahoe | Myanmar | Oman | Mexico City | Duane Morris LLP – </a:t>
            </a:r>
            <a:r>
              <a:rPr lang="en-US" sz="700" i="0">
                <a:solidFill>
                  <a:srgbClr val="203C6A"/>
                </a:solidFill>
                <a:latin typeface="Arial" pitchFamily="34" charset="0"/>
                <a:cs typeface="Arial" pitchFamily="34" charset="0"/>
              </a:rPr>
              <a:t>A Delaware limited liability partnership</a:t>
            </a:r>
            <a:endParaRPr lang="en-US" sz="700" i="0">
              <a:solidFill>
                <a:srgbClr val="203C6A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nimBg="1"/>
      <p:bldP spid="3075" grpId="1" build="p"/>
    </p:bld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048" y="1069847"/>
            <a:ext cx="8479228" cy="913331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048" y="1993392"/>
            <a:ext cx="8479228" cy="4483608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10"/>
          <p:cNvSpPr>
            <a:spLocks noGrp="1"/>
          </p:cNvSpPr>
          <p:nvPr>
            <p:ph type="sldNum" sz="quarter" idx="10"/>
          </p:nvPr>
        </p:nvSpPr>
        <p:spPr>
          <a:xfrm>
            <a:off x="381000" y="6492875"/>
            <a:ext cx="2133600" cy="36512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>
                <a:solidFill>
                  <a:srgbClr val="203C6A"/>
                </a:solidFill>
              </a:defRPr>
            </a:lvl1pPr>
          </a:lstStyle>
          <a:p>
            <a:fld id="{9AA6A066-A4C4-480F-B957-E403B2B8D4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210" y="604421"/>
            <a:ext cx="8229600" cy="98453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996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9972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5996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9972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10"/>
          <p:cNvSpPr>
            <a:spLocks noGrp="1"/>
          </p:cNvSpPr>
          <p:nvPr>
            <p:ph type="sldNum" sz="quarter" idx="10"/>
          </p:nvPr>
        </p:nvSpPr>
        <p:spPr>
          <a:xfrm>
            <a:off x="457200" y="6477000"/>
            <a:ext cx="2133600" cy="36512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>
                <a:solidFill>
                  <a:srgbClr val="203C6A"/>
                </a:solidFill>
              </a:defRPr>
            </a:lvl1pPr>
          </a:lstStyle>
          <a:p>
            <a:fld id="{9AA6A066-A4C4-480F-B957-E403B2B8D4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2570"/>
            <a:ext cx="3008313" cy="1162050"/>
          </a:xfrm>
        </p:spPr>
        <p:txBody>
          <a:bodyPr anchor="b"/>
          <a:lstStyle>
            <a:lvl1pPr algn="ctr"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92570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54620"/>
            <a:ext cx="3008313" cy="4691063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154243"/>
            <a:ext cx="5486400" cy="357333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m_ppt_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908300"/>
            <a:ext cx="9144000" cy="2158375"/>
          </a:xfrm>
        </p:spPr>
        <p:txBody>
          <a:bodyPr/>
          <a:lstStyle>
            <a:lvl1pPr algn="ctr">
              <a:defRPr sz="4000">
                <a:solidFill>
                  <a:srgbClr val="203C6A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990" y="5055380"/>
            <a:ext cx="9144000" cy="914400"/>
          </a:xfrm>
        </p:spPr>
        <p:txBody>
          <a:bodyPr/>
          <a:lstStyle>
            <a:lvl1pPr marL="0" indent="0" algn="ctr">
              <a:buFontTx/>
              <a:buNone/>
              <a:defRPr sz="2400">
                <a:solidFill>
                  <a:srgbClr val="678553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0" y="1865410"/>
            <a:ext cx="9144000" cy="1588"/>
          </a:xfrm>
          <a:prstGeom prst="line">
            <a:avLst/>
          </a:prstGeom>
          <a:ln w="158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 userDrawn="1"/>
        </p:nvSpPr>
        <p:spPr>
          <a:xfrm>
            <a:off x="3424586" y="6472517"/>
            <a:ext cx="2279276" cy="3675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latin typeface="Arial" pitchFamily="34" charset="0"/>
                <a:cs typeface="Arial" pitchFamily="34" charset="0"/>
              </a:rPr>
              <a:t>www.duanemorris.com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0" y="5996063"/>
            <a:ext cx="9144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>
                <a:solidFill>
                  <a:srgbClr val="203C6A"/>
                </a:solidFill>
                <a:latin typeface="Arial" pitchFamily="34" charset="0"/>
                <a:cs typeface="Arial" pitchFamily="34" charset="0"/>
              </a:rPr>
              <a:t>©2014 Duane Morris LLP. All Rights Reserved. Duane Morris is a registered service mark of Duane Morris LLP. </a:t>
            </a:r>
            <a:br>
              <a:rPr lang="en-US" sz="700">
                <a:solidFill>
                  <a:srgbClr val="203C6A"/>
                </a:solidFill>
                <a:latin typeface="Arial" pitchFamily="34" charset="0"/>
                <a:cs typeface="Arial" pitchFamily="34" charset="0"/>
              </a:rPr>
            </a:br>
            <a:r>
              <a:rPr lang="en-US" sz="700">
                <a:solidFill>
                  <a:srgbClr val="203C6A"/>
                </a:solidFill>
                <a:latin typeface="Arial" pitchFamily="34" charset="0"/>
                <a:cs typeface="Arial" pitchFamily="34" charset="0"/>
              </a:rPr>
              <a:t>Duane Morris – </a:t>
            </a:r>
            <a:r>
              <a:rPr lang="en-US" sz="700" i="0">
                <a:solidFill>
                  <a:srgbClr val="203C6A"/>
                </a:solidFill>
                <a:latin typeface="Arial" pitchFamily="34" charset="0"/>
                <a:cs typeface="Arial" pitchFamily="34" charset="0"/>
              </a:rPr>
              <a:t>Firm and Affiliate Offices </a:t>
            </a:r>
            <a:r>
              <a:rPr lang="en-US" sz="700">
                <a:solidFill>
                  <a:srgbClr val="203C6A"/>
                </a:solidFill>
                <a:latin typeface="Arial" pitchFamily="34" charset="0"/>
                <a:cs typeface="Arial" pitchFamily="34" charset="0"/>
              </a:rPr>
              <a:t>| New York | London | Singapore | Philadelphia | Chicago | Washington, D.C. | San Francisco | Silicon Valley | San Diego | Boston | Houston | Los Angeles | Hanoi | Ho Chi Minh City | Atlanta | Baltimore | Wilmington | Miami | Boca Raton | Pittsburgh | Newark | Las Vegas | Cherry Hill | Lake Tahoe | Myanmar | Oman | Mexico City | Duane Morris LLP – </a:t>
            </a:r>
            <a:r>
              <a:rPr lang="en-US" sz="700" i="0">
                <a:solidFill>
                  <a:srgbClr val="203C6A"/>
                </a:solidFill>
                <a:latin typeface="Arial" pitchFamily="34" charset="0"/>
                <a:cs typeface="Arial" pitchFamily="34" charset="0"/>
              </a:rPr>
              <a:t>A Delaware limited liability partnership</a:t>
            </a:r>
            <a:endParaRPr lang="en-US" sz="700" i="0">
              <a:solidFill>
                <a:srgbClr val="203C6A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nimBg="1"/>
      <p:bldP spid="3075" grpId="1" build="p"/>
    </p:bld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048" y="1069847"/>
            <a:ext cx="8479228" cy="913331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048" y="1993392"/>
            <a:ext cx="8479228" cy="4483608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10"/>
          <p:cNvSpPr>
            <a:spLocks noGrp="1"/>
          </p:cNvSpPr>
          <p:nvPr>
            <p:ph type="sldNum" sz="quarter" idx="10"/>
          </p:nvPr>
        </p:nvSpPr>
        <p:spPr>
          <a:xfrm>
            <a:off x="381000" y="6492875"/>
            <a:ext cx="2133600" cy="36512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>
                <a:solidFill>
                  <a:srgbClr val="203C6A"/>
                </a:solidFill>
              </a:defRPr>
            </a:lvl1pPr>
          </a:lstStyle>
          <a:p>
            <a:fld id="{9AA6A066-A4C4-480F-B957-E403B2B8D4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210" y="604421"/>
            <a:ext cx="8229600" cy="98453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996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9972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5996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9972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10"/>
          <p:cNvSpPr>
            <a:spLocks noGrp="1"/>
          </p:cNvSpPr>
          <p:nvPr>
            <p:ph type="sldNum" sz="quarter" idx="10"/>
          </p:nvPr>
        </p:nvSpPr>
        <p:spPr>
          <a:xfrm>
            <a:off x="457200" y="6477000"/>
            <a:ext cx="2133600" cy="36512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>
                <a:solidFill>
                  <a:srgbClr val="203C6A"/>
                </a:solidFill>
              </a:defRPr>
            </a:lvl1pPr>
          </a:lstStyle>
          <a:p>
            <a:fld id="{9AA6A066-A4C4-480F-B957-E403B2B8D4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2570"/>
            <a:ext cx="3008313" cy="1162050"/>
          </a:xfrm>
        </p:spPr>
        <p:txBody>
          <a:bodyPr anchor="b"/>
          <a:lstStyle>
            <a:lvl1pPr algn="ctr"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92570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54620"/>
            <a:ext cx="3008313" cy="4691063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154243"/>
            <a:ext cx="5486400" cy="357333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m_ppt_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908300"/>
            <a:ext cx="9144000" cy="2158375"/>
          </a:xfrm>
        </p:spPr>
        <p:txBody>
          <a:bodyPr/>
          <a:lstStyle>
            <a:lvl1pPr algn="ctr">
              <a:defRPr sz="4000">
                <a:solidFill>
                  <a:srgbClr val="203C6A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990" y="5055380"/>
            <a:ext cx="9144000" cy="914400"/>
          </a:xfrm>
        </p:spPr>
        <p:txBody>
          <a:bodyPr/>
          <a:lstStyle>
            <a:lvl1pPr marL="0" indent="0" algn="ctr">
              <a:buFontTx/>
              <a:buNone/>
              <a:defRPr sz="2400">
                <a:solidFill>
                  <a:srgbClr val="678553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0" y="1865410"/>
            <a:ext cx="9144000" cy="1588"/>
          </a:xfrm>
          <a:prstGeom prst="line">
            <a:avLst/>
          </a:prstGeom>
          <a:ln w="158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 userDrawn="1"/>
        </p:nvSpPr>
        <p:spPr>
          <a:xfrm>
            <a:off x="3424586" y="6472517"/>
            <a:ext cx="2279276" cy="3675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latin typeface="Arial" pitchFamily="34" charset="0"/>
                <a:cs typeface="Arial" pitchFamily="34" charset="0"/>
              </a:rPr>
              <a:t>www.duanemorris.com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0" y="5996063"/>
            <a:ext cx="9144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>
                <a:solidFill>
                  <a:srgbClr val="203C6A"/>
                </a:solidFill>
                <a:latin typeface="Arial" pitchFamily="34" charset="0"/>
                <a:cs typeface="Arial" pitchFamily="34" charset="0"/>
              </a:rPr>
              <a:t>©2014 Duane Morris LLP. All Rights Reserved. Duane Morris is a registered service mark of Duane Morris LLP. </a:t>
            </a:r>
            <a:br>
              <a:rPr lang="en-US" sz="700">
                <a:solidFill>
                  <a:srgbClr val="203C6A"/>
                </a:solidFill>
                <a:latin typeface="Arial" pitchFamily="34" charset="0"/>
                <a:cs typeface="Arial" pitchFamily="34" charset="0"/>
              </a:rPr>
            </a:br>
            <a:r>
              <a:rPr lang="en-US" sz="700">
                <a:solidFill>
                  <a:srgbClr val="203C6A"/>
                </a:solidFill>
                <a:latin typeface="Arial" pitchFamily="34" charset="0"/>
                <a:cs typeface="Arial" pitchFamily="34" charset="0"/>
              </a:rPr>
              <a:t>Duane Morris – </a:t>
            </a:r>
            <a:r>
              <a:rPr lang="en-US" sz="700" i="0">
                <a:solidFill>
                  <a:srgbClr val="203C6A"/>
                </a:solidFill>
                <a:latin typeface="Arial" pitchFamily="34" charset="0"/>
                <a:cs typeface="Arial" pitchFamily="34" charset="0"/>
              </a:rPr>
              <a:t>Firm and Affiliate Offices </a:t>
            </a:r>
            <a:r>
              <a:rPr lang="en-US" sz="700">
                <a:solidFill>
                  <a:srgbClr val="203C6A"/>
                </a:solidFill>
                <a:latin typeface="Arial" pitchFamily="34" charset="0"/>
                <a:cs typeface="Arial" pitchFamily="34" charset="0"/>
              </a:rPr>
              <a:t>| New York | London | Singapore | Philadelphia | Chicago | Washington, D.C. | San Francisco | Silicon Valley | San Diego | Boston | Houston | Los Angeles | Hanoi | Ho Chi Minh City | Atlanta | Baltimore | Wilmington | Miami | Boca Raton | Pittsburgh | Newark | Las Vegas | Cherry Hill | Lake Tahoe | Myanmar | Oman | Mexico City | Duane Morris LLP – </a:t>
            </a:r>
            <a:r>
              <a:rPr lang="en-US" sz="700" i="0">
                <a:solidFill>
                  <a:srgbClr val="203C6A"/>
                </a:solidFill>
                <a:latin typeface="Arial" pitchFamily="34" charset="0"/>
                <a:cs typeface="Arial" pitchFamily="34" charset="0"/>
              </a:rPr>
              <a:t>A Delaware limited liability partnership</a:t>
            </a:r>
            <a:endParaRPr lang="en-US" sz="700" i="0">
              <a:solidFill>
                <a:srgbClr val="203C6A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nimBg="1"/>
      <p:bldP spid="3075" grpId="1" build="p"/>
    </p:bld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048" y="1069847"/>
            <a:ext cx="8479228" cy="913331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048" y="1993392"/>
            <a:ext cx="8479228" cy="4483608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10"/>
          <p:cNvSpPr>
            <a:spLocks noGrp="1"/>
          </p:cNvSpPr>
          <p:nvPr>
            <p:ph type="sldNum" sz="quarter" idx="10"/>
          </p:nvPr>
        </p:nvSpPr>
        <p:spPr>
          <a:xfrm>
            <a:off x="381000" y="6492875"/>
            <a:ext cx="2133600" cy="36512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>
                <a:solidFill>
                  <a:srgbClr val="203C6A"/>
                </a:solidFill>
              </a:defRPr>
            </a:lvl1pPr>
          </a:lstStyle>
          <a:p>
            <a:fld id="{9AA6A066-A4C4-480F-B957-E403B2B8D4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210" y="604421"/>
            <a:ext cx="8229600" cy="98453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996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9972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5996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9972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10"/>
          <p:cNvSpPr>
            <a:spLocks noGrp="1"/>
          </p:cNvSpPr>
          <p:nvPr>
            <p:ph type="sldNum" sz="quarter" idx="10"/>
          </p:nvPr>
        </p:nvSpPr>
        <p:spPr>
          <a:xfrm>
            <a:off x="457200" y="6477000"/>
            <a:ext cx="2133600" cy="36512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>
                <a:solidFill>
                  <a:srgbClr val="203C6A"/>
                </a:solidFill>
              </a:defRPr>
            </a:lvl1pPr>
          </a:lstStyle>
          <a:p>
            <a:fld id="{9AA6A066-A4C4-480F-B957-E403B2B8D4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2570"/>
            <a:ext cx="3008313" cy="1162050"/>
          </a:xfrm>
        </p:spPr>
        <p:txBody>
          <a:bodyPr anchor="b"/>
          <a:lstStyle>
            <a:lvl1pPr algn="ctr"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92570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54620"/>
            <a:ext cx="3008313" cy="4691063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154243"/>
            <a:ext cx="5486400" cy="357333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354E008-9461-4EB8-B4EA-539F7B8C8E24}" type="datetimeFigureOut">
              <a:rPr lang="en-US" smtClean="0">
                <a:solidFill>
                  <a:prstClr val="black"/>
                </a:solidFill>
              </a:rPr>
              <a:t>11/27/22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BF8A4F0-C4D4-4319-A0A6-C3BC88312E2C}" type="slidenum">
              <a:rPr lang="en-US" smtClean="0">
                <a:solidFill>
                  <a:prstClr val="black"/>
                </a:solidFill>
              </a:r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390694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1494461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6344987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764357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2570"/>
            <a:ext cx="3008313" cy="1162050"/>
          </a:xfrm>
        </p:spPr>
        <p:txBody>
          <a:bodyPr anchor="b"/>
          <a:lstStyle>
            <a:lvl1pPr algn="ctr"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92570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54620"/>
            <a:ext cx="3008313" cy="4691063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9369611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0176874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8341636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8770480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0816513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4267342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m_ppt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908300"/>
            <a:ext cx="9144000" cy="2158375"/>
          </a:xfrm>
        </p:spPr>
        <p:txBody>
          <a:bodyPr/>
          <a:lstStyle>
            <a:lvl1pPr algn="ctr">
              <a:defRPr sz="4000">
                <a:solidFill>
                  <a:srgbClr val="203C6A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990" y="5055380"/>
            <a:ext cx="9144000" cy="914400"/>
          </a:xfrm>
        </p:spPr>
        <p:txBody>
          <a:bodyPr/>
          <a:lstStyle>
            <a:lvl1pPr marL="0" indent="0" algn="ctr">
              <a:buFontTx/>
              <a:buNone/>
              <a:defRPr sz="2400">
                <a:solidFill>
                  <a:srgbClr val="678553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1865410"/>
            <a:ext cx="9144000" cy="1588"/>
          </a:xfrm>
          <a:prstGeom prst="line">
            <a:avLst/>
          </a:prstGeom>
          <a:ln w="158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3424586" y="6472517"/>
            <a:ext cx="2279276" cy="3675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www.duanemorris.com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6067183"/>
            <a:ext cx="9144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>
                <a:solidFill>
                  <a:srgbClr val="203C6A"/>
                </a:solidFill>
                <a:latin typeface="Arial" pitchFamily="34" charset="0"/>
                <a:cs typeface="Arial" pitchFamily="34" charset="0"/>
              </a:rPr>
              <a:t>©2013 Duane Morris LLP. All Rights Reserved. Duane Morris is a registered service mark of Duane Morris LLP. </a:t>
            </a:r>
            <a:br>
              <a:rPr lang="en-US" sz="700">
                <a:solidFill>
                  <a:srgbClr val="203C6A"/>
                </a:solidFill>
                <a:latin typeface="Arial" pitchFamily="34" charset="0"/>
                <a:cs typeface="Arial" pitchFamily="34" charset="0"/>
              </a:rPr>
            </a:br>
            <a:r>
              <a:rPr lang="en-US" sz="700">
                <a:solidFill>
                  <a:srgbClr val="203C6A"/>
                </a:solidFill>
                <a:latin typeface="Arial" pitchFamily="34" charset="0"/>
                <a:cs typeface="Arial" pitchFamily="34" charset="0"/>
              </a:rPr>
              <a:t>Duane Morris – </a:t>
            </a:r>
            <a:r>
              <a:rPr lang="en-US" sz="700" i="1">
                <a:solidFill>
                  <a:srgbClr val="203C6A"/>
                </a:solidFill>
                <a:latin typeface="Arial" pitchFamily="34" charset="0"/>
                <a:cs typeface="Arial" pitchFamily="34" charset="0"/>
              </a:rPr>
              <a:t>Firm and Affiliate Offices</a:t>
            </a:r>
            <a:r>
              <a:rPr lang="en-US" sz="700">
                <a:solidFill>
                  <a:srgbClr val="203C6A"/>
                </a:solidFill>
                <a:latin typeface="Arial" pitchFamily="34" charset="0"/>
                <a:cs typeface="Arial" pitchFamily="34" charset="0"/>
              </a:rPr>
              <a:t> | New York | London | Singapore | Los Angeles | Chicago | Houston | Hanoi | Philadelphia | San Diego | San Francisco | Silicon Valley | Oman | Baltimore | Boston | Washington, D.C.</a:t>
            </a:r>
            <a:br>
              <a:rPr lang="en-US" sz="700">
                <a:solidFill>
                  <a:srgbClr val="203C6A"/>
                </a:solidFill>
                <a:latin typeface="Arial" pitchFamily="34" charset="0"/>
                <a:cs typeface="Arial" pitchFamily="34" charset="0"/>
              </a:rPr>
            </a:br>
            <a:r>
              <a:rPr lang="en-US" sz="700">
                <a:solidFill>
                  <a:srgbClr val="203C6A"/>
                </a:solidFill>
                <a:latin typeface="Arial" pitchFamily="34" charset="0"/>
                <a:cs typeface="Arial" pitchFamily="34" charset="0"/>
              </a:rPr>
              <a:t>Las Vegas | Atlanta | Miami | Pittsburgh | Newark | Boca Raton | Wilmington | Cherry Hill | Lake Tahoe | Myanmar | Ho Chi Minh City | Duane Morris LLP – </a:t>
            </a:r>
            <a:r>
              <a:rPr lang="en-US" sz="700" i="1">
                <a:solidFill>
                  <a:srgbClr val="203C6A"/>
                </a:solidFill>
                <a:latin typeface="Arial" pitchFamily="34" charset="0"/>
                <a:cs typeface="Arial" pitchFamily="34" charset="0"/>
              </a:rPr>
              <a:t>A Delaware limited liability partnership</a:t>
            </a:r>
            <a:endParaRPr lang="en-US" sz="700">
              <a:solidFill>
                <a:srgbClr val="203C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971507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010" y="1068779"/>
            <a:ext cx="8595360" cy="86868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010" y="1995055"/>
            <a:ext cx="8577072" cy="4480560"/>
          </a:xfrm>
        </p:spPr>
        <p:txBody>
          <a:bodyPr/>
          <a:lstStyle>
            <a:lvl1pPr marL="465138" indent="-465138">
              <a:defRPr sz="3000"/>
            </a:lvl1pPr>
            <a:lvl2pPr marL="914400" indent="-403225">
              <a:defRPr sz="2600"/>
            </a:lvl2pPr>
            <a:lvl3pPr marL="1379538" indent="-406400">
              <a:buFont typeface="Wingdings" pitchFamily="2" charset="2"/>
              <a:buChar char="Ø"/>
              <a:defRPr sz="2400"/>
            </a:lvl3pPr>
            <a:lvl4pPr marL="1828800" indent="-403225">
              <a:buFont typeface="Wingdings" pitchFamily="2" charset="2"/>
              <a:buChar char="§"/>
              <a:defRPr sz="2000"/>
            </a:lvl4pPr>
            <a:lvl5pPr marL="2293938" indent="-406400"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10"/>
          <p:cNvSpPr>
            <a:spLocks noGrp="1"/>
          </p:cNvSpPr>
          <p:nvPr>
            <p:ph type="sldNum" sz="quarter" idx="10"/>
          </p:nvPr>
        </p:nvSpPr>
        <p:spPr>
          <a:xfrm>
            <a:off x="381000" y="6492875"/>
            <a:ext cx="2133600" cy="36512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>
                <a:solidFill>
                  <a:srgbClr val="203C6A"/>
                </a:solidFill>
              </a:defRPr>
            </a:lvl1pPr>
          </a:lstStyle>
          <a:p>
            <a:fld id="{A87A8974-277A-4935-BB9A-C34FB712DD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239338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87518505"/>
      </p:ext>
    </p:extLst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210" y="604421"/>
            <a:ext cx="8229600" cy="98453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996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9972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5996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9972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55964597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154243"/>
            <a:ext cx="5486400" cy="357333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61487795"/>
      </p:ext>
    </p:extLst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4268436"/>
      </p:ext>
    </p:extLst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2570"/>
            <a:ext cx="3008313" cy="1162050"/>
          </a:xfrm>
        </p:spPr>
        <p:txBody>
          <a:bodyPr anchor="b"/>
          <a:lstStyle>
            <a:lvl1pPr algn="ctr"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92570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54620"/>
            <a:ext cx="3008313" cy="4691063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11209515"/>
      </p:ext>
    </p:extLst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154243"/>
            <a:ext cx="5486400" cy="357333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5858702"/>
      </p:ext>
    </p:extLst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m_ppt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908300"/>
            <a:ext cx="9144000" cy="2158375"/>
          </a:xfrm>
        </p:spPr>
        <p:txBody>
          <a:bodyPr/>
          <a:lstStyle>
            <a:lvl1pPr algn="ctr">
              <a:defRPr sz="4000">
                <a:solidFill>
                  <a:srgbClr val="203C6A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990" y="5055380"/>
            <a:ext cx="9144000" cy="914400"/>
          </a:xfrm>
        </p:spPr>
        <p:txBody>
          <a:bodyPr/>
          <a:lstStyle>
            <a:lvl1pPr marL="0" indent="0" algn="ctr">
              <a:buFontTx/>
              <a:buNone/>
              <a:defRPr sz="2400">
                <a:solidFill>
                  <a:srgbClr val="678553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1865410"/>
            <a:ext cx="9144000" cy="1588"/>
          </a:xfrm>
          <a:prstGeom prst="line">
            <a:avLst/>
          </a:prstGeom>
          <a:ln w="158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3424586" y="6472517"/>
            <a:ext cx="2279276" cy="3675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www.duanemorris.com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6067183"/>
            <a:ext cx="9144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>
                <a:solidFill>
                  <a:srgbClr val="203C6A"/>
                </a:solidFill>
                <a:latin typeface="Arial" pitchFamily="34" charset="0"/>
                <a:cs typeface="Arial" pitchFamily="34" charset="0"/>
              </a:rPr>
              <a:t>©2013 Duane Morris LLP. All Rights Reserved. Duane Morris is a registered service mark of Duane Morris LLP. </a:t>
            </a:r>
            <a:br>
              <a:rPr lang="en-US" sz="700">
                <a:solidFill>
                  <a:srgbClr val="203C6A"/>
                </a:solidFill>
                <a:latin typeface="Arial" pitchFamily="34" charset="0"/>
                <a:cs typeface="Arial" pitchFamily="34" charset="0"/>
              </a:rPr>
            </a:br>
            <a:r>
              <a:rPr lang="en-US" sz="700">
                <a:solidFill>
                  <a:srgbClr val="203C6A"/>
                </a:solidFill>
                <a:latin typeface="Arial" pitchFamily="34" charset="0"/>
                <a:cs typeface="Arial" pitchFamily="34" charset="0"/>
              </a:rPr>
              <a:t>Duane Morris – </a:t>
            </a:r>
            <a:r>
              <a:rPr lang="en-US" sz="700" i="1">
                <a:solidFill>
                  <a:srgbClr val="203C6A"/>
                </a:solidFill>
                <a:latin typeface="Arial" pitchFamily="34" charset="0"/>
                <a:cs typeface="Arial" pitchFamily="34" charset="0"/>
              </a:rPr>
              <a:t>Firm and Affiliate Offices</a:t>
            </a:r>
            <a:r>
              <a:rPr lang="en-US" sz="700">
                <a:solidFill>
                  <a:srgbClr val="203C6A"/>
                </a:solidFill>
                <a:latin typeface="Arial" pitchFamily="34" charset="0"/>
                <a:cs typeface="Arial" pitchFamily="34" charset="0"/>
              </a:rPr>
              <a:t> | New York | London | Singapore | Los Angeles | Chicago | Houston | Hanoi | Philadelphia | San Diego | San Francisco | Silicon Valley | Oman | Baltimore | Boston | Washington, D.C.</a:t>
            </a:r>
            <a:br>
              <a:rPr lang="en-US" sz="700">
                <a:solidFill>
                  <a:srgbClr val="203C6A"/>
                </a:solidFill>
                <a:latin typeface="Arial" pitchFamily="34" charset="0"/>
                <a:cs typeface="Arial" pitchFamily="34" charset="0"/>
              </a:rPr>
            </a:br>
            <a:r>
              <a:rPr lang="en-US" sz="700">
                <a:solidFill>
                  <a:srgbClr val="203C6A"/>
                </a:solidFill>
                <a:latin typeface="Arial" pitchFamily="34" charset="0"/>
                <a:cs typeface="Arial" pitchFamily="34" charset="0"/>
              </a:rPr>
              <a:t>Las Vegas | Atlanta | Miami | Pittsburgh | Newark | Boca Raton | Wilmington | Cherry Hill | Lake Tahoe | Myanmar | Ho Chi Minh City | Duane Morris LLP – </a:t>
            </a:r>
            <a:r>
              <a:rPr lang="en-US" sz="700" i="1">
                <a:solidFill>
                  <a:srgbClr val="203C6A"/>
                </a:solidFill>
                <a:latin typeface="Arial" pitchFamily="34" charset="0"/>
                <a:cs typeface="Arial" pitchFamily="34" charset="0"/>
              </a:rPr>
              <a:t>A Delaware limited liability partnership</a:t>
            </a:r>
            <a:endParaRPr lang="en-US" sz="700">
              <a:solidFill>
                <a:srgbClr val="203C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87308"/>
      </p:ext>
    </p:extLst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010" y="1068779"/>
            <a:ext cx="8595360" cy="86868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010" y="1995055"/>
            <a:ext cx="8577072" cy="4480560"/>
          </a:xfrm>
        </p:spPr>
        <p:txBody>
          <a:bodyPr/>
          <a:lstStyle>
            <a:lvl1pPr marL="465138" indent="-465138">
              <a:defRPr sz="3000"/>
            </a:lvl1pPr>
            <a:lvl2pPr marL="914400" indent="-403225">
              <a:defRPr sz="2600"/>
            </a:lvl2pPr>
            <a:lvl3pPr marL="1379538" indent="-406400">
              <a:buFont typeface="Wingdings" pitchFamily="2" charset="2"/>
              <a:buChar char="Ø"/>
              <a:defRPr sz="2400"/>
            </a:lvl3pPr>
            <a:lvl4pPr marL="1828800" indent="-403225">
              <a:buFont typeface="Wingdings" pitchFamily="2" charset="2"/>
              <a:buChar char="§"/>
              <a:defRPr sz="2000"/>
            </a:lvl4pPr>
            <a:lvl5pPr marL="2293938" indent="-406400"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10"/>
          <p:cNvSpPr>
            <a:spLocks noGrp="1"/>
          </p:cNvSpPr>
          <p:nvPr>
            <p:ph type="sldNum" sz="quarter" idx="10"/>
          </p:nvPr>
        </p:nvSpPr>
        <p:spPr>
          <a:xfrm>
            <a:off x="381000" y="6492875"/>
            <a:ext cx="2133600" cy="36512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>
                <a:solidFill>
                  <a:srgbClr val="203C6A"/>
                </a:solidFill>
              </a:defRPr>
            </a:lvl1pPr>
          </a:lstStyle>
          <a:p>
            <a:fld id="{A87A8974-277A-4935-BB9A-C34FB712DD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750357"/>
      </p:ext>
    </p:extLst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80778014"/>
      </p:ext>
    </p:extLst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210" y="604421"/>
            <a:ext cx="8229600" cy="98453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996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9972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5996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9972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0976500"/>
      </p:ext>
    </p:extLst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92486209"/>
      </p:ext>
    </p:extLst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8221248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m_ppt_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908300"/>
            <a:ext cx="9144000" cy="2158375"/>
          </a:xfrm>
        </p:spPr>
        <p:txBody>
          <a:bodyPr/>
          <a:lstStyle>
            <a:lvl1pPr algn="ctr">
              <a:defRPr sz="4000">
                <a:solidFill>
                  <a:srgbClr val="203C6A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990" y="5055380"/>
            <a:ext cx="9144000" cy="914400"/>
          </a:xfrm>
        </p:spPr>
        <p:txBody>
          <a:bodyPr/>
          <a:lstStyle>
            <a:lvl1pPr marL="0" indent="0" algn="ctr">
              <a:buFontTx/>
              <a:buNone/>
              <a:defRPr sz="2400">
                <a:solidFill>
                  <a:srgbClr val="678553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0" y="1865410"/>
            <a:ext cx="9144000" cy="1588"/>
          </a:xfrm>
          <a:prstGeom prst="line">
            <a:avLst/>
          </a:prstGeom>
          <a:ln w="158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 userDrawn="1"/>
        </p:nvSpPr>
        <p:spPr>
          <a:xfrm>
            <a:off x="3424586" y="6472517"/>
            <a:ext cx="2279276" cy="3675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latin typeface="Arial" pitchFamily="34" charset="0"/>
                <a:cs typeface="Arial" pitchFamily="34" charset="0"/>
              </a:rPr>
              <a:t>www.duanemorris.com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0" y="5996063"/>
            <a:ext cx="9144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>
                <a:solidFill>
                  <a:srgbClr val="203C6A"/>
                </a:solidFill>
                <a:latin typeface="Arial" pitchFamily="34" charset="0"/>
                <a:cs typeface="Arial" pitchFamily="34" charset="0"/>
              </a:rPr>
              <a:t>©2012 Duane Morris LLP. All Rights Reserved. Duane Morris is a registered service mark of Duane Morris LLP. </a:t>
            </a:r>
            <a:br>
              <a:rPr lang="en-US" sz="700">
                <a:solidFill>
                  <a:srgbClr val="203C6A"/>
                </a:solidFill>
                <a:latin typeface="Arial" pitchFamily="34" charset="0"/>
                <a:cs typeface="Arial" pitchFamily="34" charset="0"/>
              </a:rPr>
            </a:br>
            <a:r>
              <a:rPr lang="en-US" sz="700">
                <a:solidFill>
                  <a:srgbClr val="203C6A"/>
                </a:solidFill>
                <a:latin typeface="Arial" pitchFamily="34" charset="0"/>
                <a:cs typeface="Arial" pitchFamily="34" charset="0"/>
              </a:rPr>
              <a:t>Duane Morris – </a:t>
            </a:r>
            <a:r>
              <a:rPr lang="en-US" sz="700" i="1">
                <a:solidFill>
                  <a:srgbClr val="203C6A"/>
                </a:solidFill>
                <a:latin typeface="Arial" pitchFamily="34" charset="0"/>
                <a:cs typeface="Arial" pitchFamily="34" charset="0"/>
              </a:rPr>
              <a:t>Firm and Affiliate Offices</a:t>
            </a:r>
            <a:r>
              <a:rPr lang="en-US" sz="700">
                <a:solidFill>
                  <a:srgbClr val="203C6A"/>
                </a:solidFill>
                <a:latin typeface="Arial" pitchFamily="34" charset="0"/>
                <a:cs typeface="Arial" pitchFamily="34" charset="0"/>
              </a:rPr>
              <a:t> | New York | London | Singapore | Los Angeles | Chicago | Houston | Hanoi | Philadelphia | San Diego | San Francisco | Baltimore | Boston | Washington, D.C.</a:t>
            </a:r>
            <a:br>
              <a:rPr lang="en-US" sz="700">
                <a:solidFill>
                  <a:srgbClr val="203C6A"/>
                </a:solidFill>
                <a:latin typeface="Arial" pitchFamily="34" charset="0"/>
                <a:cs typeface="Arial" pitchFamily="34" charset="0"/>
              </a:rPr>
            </a:br>
            <a:r>
              <a:rPr lang="en-US" sz="700">
                <a:solidFill>
                  <a:srgbClr val="203C6A"/>
                </a:solidFill>
                <a:latin typeface="Arial" pitchFamily="34" charset="0"/>
                <a:cs typeface="Arial" pitchFamily="34" charset="0"/>
              </a:rPr>
              <a:t>Las Vegas | Atlanta | Miami | Pittsburgh | Newark | Boca Raton | Wilmington | Cherry Hill | Lake Tahoe | Ho Chi Minh City | Duane Morris LLP – </a:t>
            </a:r>
            <a:r>
              <a:rPr lang="en-US" sz="700" i="1">
                <a:solidFill>
                  <a:srgbClr val="203C6A"/>
                </a:solidFill>
                <a:latin typeface="Arial" pitchFamily="34" charset="0"/>
                <a:cs typeface="Arial" pitchFamily="34" charset="0"/>
              </a:rPr>
              <a:t>A Delaware limited liability partnership</a:t>
            </a:r>
            <a:endParaRPr lang="en-US" sz="700">
              <a:solidFill>
                <a:srgbClr val="203C6A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nimBg="1"/>
      <p:bldP spid="3075" grpId="1" build="p"/>
    </p:bld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2570"/>
            <a:ext cx="3008313" cy="1162050"/>
          </a:xfrm>
        </p:spPr>
        <p:txBody>
          <a:bodyPr anchor="b"/>
          <a:lstStyle>
            <a:lvl1pPr algn="ctr"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92570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54620"/>
            <a:ext cx="3008313" cy="4691063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32236101"/>
      </p:ext>
    </p:extLst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154243"/>
            <a:ext cx="5486400" cy="357333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8565720"/>
      </p:ext>
    </p:extLst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m_ppt_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908300"/>
            <a:ext cx="9144000" cy="2158375"/>
          </a:xfrm>
        </p:spPr>
        <p:txBody>
          <a:bodyPr/>
          <a:lstStyle>
            <a:lvl1pPr algn="ctr">
              <a:defRPr sz="4000">
                <a:solidFill>
                  <a:srgbClr val="203C6A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990" y="5055380"/>
            <a:ext cx="9144000" cy="914400"/>
          </a:xfrm>
        </p:spPr>
        <p:txBody>
          <a:bodyPr/>
          <a:lstStyle>
            <a:lvl1pPr marL="0" indent="0" algn="ctr">
              <a:buFontTx/>
              <a:buNone/>
              <a:defRPr sz="2400">
                <a:solidFill>
                  <a:srgbClr val="678553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0" y="1865410"/>
            <a:ext cx="9144000" cy="1588"/>
          </a:xfrm>
          <a:prstGeom prst="line">
            <a:avLst/>
          </a:prstGeom>
          <a:ln w="158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 userDrawn="1"/>
        </p:nvSpPr>
        <p:spPr>
          <a:xfrm>
            <a:off x="3424586" y="6472517"/>
            <a:ext cx="2279276" cy="3675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www.duanemorris.com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0" y="5996063"/>
            <a:ext cx="9144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>
                <a:solidFill>
                  <a:srgbClr val="203C6A"/>
                </a:solidFill>
                <a:latin typeface="Arial" pitchFamily="34" charset="0"/>
                <a:cs typeface="Arial" pitchFamily="34" charset="0"/>
              </a:rPr>
              <a:t>©2013 Duane Morris LLP. All Rights Reserved. Duane Morris is a registered service mark of Duane Morris LLP. </a:t>
            </a:r>
            <a:br>
              <a:rPr lang="en-US" sz="700">
                <a:solidFill>
                  <a:srgbClr val="203C6A"/>
                </a:solidFill>
                <a:latin typeface="Arial" pitchFamily="34" charset="0"/>
                <a:cs typeface="Arial" pitchFamily="34" charset="0"/>
              </a:rPr>
            </a:br>
            <a:r>
              <a:rPr lang="en-US" sz="700">
                <a:solidFill>
                  <a:srgbClr val="203C6A"/>
                </a:solidFill>
                <a:latin typeface="Arial" pitchFamily="34" charset="0"/>
                <a:cs typeface="Arial" pitchFamily="34" charset="0"/>
              </a:rPr>
              <a:t>Duane Morris – </a:t>
            </a:r>
            <a:r>
              <a:rPr lang="en-US" sz="700" i="1">
                <a:solidFill>
                  <a:srgbClr val="203C6A"/>
                </a:solidFill>
                <a:latin typeface="Arial" pitchFamily="34" charset="0"/>
                <a:cs typeface="Arial" pitchFamily="34" charset="0"/>
              </a:rPr>
              <a:t>Firm and Affiliate Offices</a:t>
            </a:r>
            <a:r>
              <a:rPr lang="en-US" sz="700">
                <a:solidFill>
                  <a:srgbClr val="203C6A"/>
                </a:solidFill>
                <a:latin typeface="Arial" pitchFamily="34" charset="0"/>
                <a:cs typeface="Arial" pitchFamily="34" charset="0"/>
              </a:rPr>
              <a:t> | New York | London | Singapore | Los Angeles | Chicago | Houston | Hanoi | Philadelphia | San Diego | San Francisco | Silicon Valley | Oman | Baltimore | Boston | Washington, D.C.</a:t>
            </a:r>
            <a:br>
              <a:rPr lang="en-US" sz="700">
                <a:solidFill>
                  <a:srgbClr val="203C6A"/>
                </a:solidFill>
                <a:latin typeface="Arial" pitchFamily="34" charset="0"/>
                <a:cs typeface="Arial" pitchFamily="34" charset="0"/>
              </a:rPr>
            </a:br>
            <a:r>
              <a:rPr lang="en-US" sz="700">
                <a:solidFill>
                  <a:srgbClr val="203C6A"/>
                </a:solidFill>
                <a:latin typeface="Arial" pitchFamily="34" charset="0"/>
                <a:cs typeface="Arial" pitchFamily="34" charset="0"/>
              </a:rPr>
              <a:t>Las Vegas | Atlanta | Miami | Pittsburgh | Newark | Boca Raton | Wilmington | Cherry Hill | Lake Tahoe | Ho Chi Minh City | Duane Morris LLP – </a:t>
            </a:r>
            <a:r>
              <a:rPr lang="en-US" sz="700" i="1">
                <a:solidFill>
                  <a:srgbClr val="203C6A"/>
                </a:solidFill>
                <a:latin typeface="Arial" pitchFamily="34" charset="0"/>
                <a:cs typeface="Arial" pitchFamily="34" charset="0"/>
              </a:rPr>
              <a:t>A Delaware limited liability partnership</a:t>
            </a:r>
            <a:endParaRPr lang="en-US" sz="700">
              <a:solidFill>
                <a:srgbClr val="203C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1709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nimBg="1"/>
      <p:bldP spid="3075" grpId="1" build="p"/>
    </p:bld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048" y="1069847"/>
            <a:ext cx="8479228" cy="913331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048" y="1993392"/>
            <a:ext cx="8479228" cy="4483608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10"/>
          <p:cNvSpPr>
            <a:spLocks noGrp="1"/>
          </p:cNvSpPr>
          <p:nvPr>
            <p:ph type="sldNum" sz="quarter" idx="10"/>
          </p:nvPr>
        </p:nvSpPr>
        <p:spPr>
          <a:xfrm>
            <a:off x="381000" y="6492875"/>
            <a:ext cx="2133600" cy="36512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>
                <a:solidFill>
                  <a:srgbClr val="203C6A"/>
                </a:solidFill>
              </a:defRPr>
            </a:lvl1pPr>
          </a:lstStyle>
          <a:p>
            <a:fld id="{9AA6A066-A4C4-480F-B957-E403B2B8D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08993"/>
      </p:ext>
    </p:extLst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47093315"/>
      </p:ext>
    </p:extLst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210" y="604421"/>
            <a:ext cx="8229600" cy="98453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996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9972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5996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9972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10"/>
          <p:cNvSpPr>
            <a:spLocks noGrp="1"/>
          </p:cNvSpPr>
          <p:nvPr>
            <p:ph type="sldNum" sz="quarter" idx="10"/>
          </p:nvPr>
        </p:nvSpPr>
        <p:spPr>
          <a:xfrm>
            <a:off x="457200" y="6477000"/>
            <a:ext cx="2133600" cy="36512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>
                <a:solidFill>
                  <a:srgbClr val="203C6A"/>
                </a:solidFill>
              </a:defRPr>
            </a:lvl1pPr>
          </a:lstStyle>
          <a:p>
            <a:fld id="{9AA6A066-A4C4-480F-B957-E403B2B8D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357607"/>
      </p:ext>
    </p:extLst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12174455"/>
      </p:ext>
    </p:extLst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4652724"/>
      </p:ext>
    </p:extLst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2570"/>
            <a:ext cx="3008313" cy="1162050"/>
          </a:xfrm>
        </p:spPr>
        <p:txBody>
          <a:bodyPr anchor="b"/>
          <a:lstStyle>
            <a:lvl1pPr algn="ctr"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92570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54620"/>
            <a:ext cx="3008313" cy="4691063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00923636"/>
      </p:ext>
    </p:extLst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154243"/>
            <a:ext cx="5486400" cy="357333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058729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2" Type="http://schemas.openxmlformats.org/officeDocument/2006/relationships/slideLayout" Target="../slideLayouts/slideLayout77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5" Type="http://schemas.openxmlformats.org/officeDocument/2006/relationships/slideLayout" Target="../slideLayouts/slideLayout80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79.xml"/><Relationship Id="rId9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8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87.xml"/><Relationship Id="rId9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5" Type="http://schemas.openxmlformats.org/officeDocument/2006/relationships/slideLayout" Target="../slideLayouts/slideLayout96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95.xml"/><Relationship Id="rId9" Type="http://schemas.openxmlformats.org/officeDocument/2006/relationships/theme" Target="../theme/theme1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10" Type="http://schemas.openxmlformats.org/officeDocument/2006/relationships/image" Target="../media/image3.jpeg"/><Relationship Id="rId4" Type="http://schemas.openxmlformats.org/officeDocument/2006/relationships/slideLayout" Target="../slideLayouts/slideLayout20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29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37.xml"/><Relationship Id="rId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6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5.xml"/><Relationship Id="rId9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5" Type="http://schemas.openxmlformats.org/officeDocument/2006/relationships/slideLayout" Target="../slideLayouts/slideLayout54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53.xml"/><Relationship Id="rId9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5" Type="http://schemas.openxmlformats.org/officeDocument/2006/relationships/slideLayout" Target="../slideLayouts/slideLayout62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61.xml"/><Relationship Id="rId9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image" Target="../media/image5.jpeg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theme" Target="../theme/theme9.xml"/><Relationship Id="rId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dm_ppt_2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4048" y="1993392"/>
            <a:ext cx="8576248" cy="448147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>
          <a:xfrm>
            <a:off x="374904" y="1068779"/>
            <a:ext cx="8593528" cy="86495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" name="Rectangle 9"/>
          <p:cNvSpPr/>
          <p:nvPr/>
        </p:nvSpPr>
        <p:spPr>
          <a:xfrm>
            <a:off x="6382871" y="6472517"/>
            <a:ext cx="2279276" cy="3675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latin typeface="Arial" pitchFamily="34" charset="0"/>
                <a:cs typeface="Arial" pitchFamily="34" charset="0"/>
              </a:rPr>
              <a:t>www.duanemorris.com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413161"/>
            <a:ext cx="9144000" cy="1588"/>
          </a:xfrm>
          <a:prstGeom prst="line">
            <a:avLst/>
          </a:prstGeom>
          <a:ln w="158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381000" y="6492875"/>
            <a:ext cx="2133600" cy="36512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1000">
                <a:solidFill>
                  <a:srgbClr val="203C6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D0DE654-A789-46CD-BE63-BC700B09F9A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ransition/>
  <p:hf hdr="0" ftr="0" dt="0"/>
  <p:txStyles>
    <p:titleStyle>
      <a:lvl1pPr marL="0" indent="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6E8650"/>
          </a:solidFill>
          <a:latin typeface="Arial" pitchFamily="34" charset="0"/>
          <a:ea typeface="+mj-ea"/>
          <a:cs typeface="Arial" pitchFamily="34" charset="0"/>
        </a:defRPr>
      </a:lvl1pPr>
      <a:lvl2pPr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2pPr>
      <a:lvl3pPr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3pPr>
      <a:lvl4pPr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4pPr>
      <a:lvl5pPr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5pPr>
      <a:lvl6pPr marL="457200"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6pPr>
      <a:lvl7pPr marL="914400"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7pPr>
      <a:lvl8pPr marL="1371600"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8pPr>
      <a:lvl9pPr marL="1828800"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9pPr>
    </p:titleStyle>
    <p:bodyStyle>
      <a:lvl1pPr marL="463550" indent="-4635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000">
          <a:solidFill>
            <a:srgbClr val="203C6A"/>
          </a:solidFill>
          <a:latin typeface="Arial" pitchFamily="34" charset="0"/>
          <a:ea typeface="+mn-ea"/>
          <a:cs typeface="Arial" pitchFamily="34" charset="0"/>
        </a:defRPr>
      </a:lvl1pPr>
      <a:lvl2pPr marL="914400" indent="-403225" algn="l" rtl="0" eaLnBrk="1" fontAlgn="base" hangingPunct="1">
        <a:spcBef>
          <a:spcPct val="20000"/>
        </a:spcBef>
        <a:spcAft>
          <a:spcPct val="0"/>
        </a:spcAft>
        <a:buChar char="–"/>
        <a:defRPr sz="2600">
          <a:solidFill>
            <a:srgbClr val="203C6A"/>
          </a:solidFill>
          <a:latin typeface="Arial" pitchFamily="34" charset="0"/>
          <a:cs typeface="Arial" pitchFamily="34" charset="0"/>
        </a:defRPr>
      </a:lvl2pPr>
      <a:lvl3pPr marL="1377950" indent="-4048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Ø"/>
        <a:defRPr sz="2400">
          <a:solidFill>
            <a:srgbClr val="203C6A"/>
          </a:solidFill>
          <a:latin typeface="Arial" pitchFamily="34" charset="0"/>
          <a:cs typeface="Arial" pitchFamily="34" charset="0"/>
        </a:defRPr>
      </a:lvl3pPr>
      <a:lvl4pPr marL="1828800" indent="-403225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rgbClr val="203C6A"/>
          </a:solidFill>
          <a:latin typeface="Arial" pitchFamily="34" charset="0"/>
          <a:cs typeface="Arial" pitchFamily="34" charset="0"/>
        </a:defRPr>
      </a:lvl4pPr>
      <a:lvl5pPr marL="2292350" indent="-404813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rgbClr val="203C6A"/>
          </a:solidFill>
          <a:latin typeface="Arial" pitchFamily="34" charset="0"/>
          <a:cs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1B325F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1B325F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1B325F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1B325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dm_ppt_2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4048" y="1993392"/>
            <a:ext cx="8576248" cy="448147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>
          <a:xfrm>
            <a:off x="374904" y="1068779"/>
            <a:ext cx="8593528" cy="86495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" name="Rectangle 9"/>
          <p:cNvSpPr/>
          <p:nvPr/>
        </p:nvSpPr>
        <p:spPr>
          <a:xfrm>
            <a:off x="6382871" y="6472517"/>
            <a:ext cx="2279276" cy="3675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www.duanemorris.com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413161"/>
            <a:ext cx="9144000" cy="1588"/>
          </a:xfrm>
          <a:prstGeom prst="line">
            <a:avLst/>
          </a:prstGeom>
          <a:ln w="158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381000" y="6492875"/>
            <a:ext cx="2133600" cy="36512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1000">
                <a:solidFill>
                  <a:srgbClr val="203C6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A87A8974-277A-4935-BB9A-C34FB712DD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783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</p:sldLayoutIdLst>
  <p:transition/>
  <p:txStyles>
    <p:titleStyle>
      <a:lvl1pPr marL="0" indent="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6E8650"/>
          </a:solidFill>
          <a:latin typeface="Arial" pitchFamily="34" charset="0"/>
          <a:ea typeface="+mj-ea"/>
          <a:cs typeface="Arial" pitchFamily="34" charset="0"/>
        </a:defRPr>
      </a:lvl1pPr>
      <a:lvl2pPr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2pPr>
      <a:lvl3pPr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3pPr>
      <a:lvl4pPr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4pPr>
      <a:lvl5pPr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5pPr>
      <a:lvl6pPr marL="457200"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6pPr>
      <a:lvl7pPr marL="914400"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7pPr>
      <a:lvl8pPr marL="1371600"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8pPr>
      <a:lvl9pPr marL="1828800"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9pPr>
    </p:titleStyle>
    <p:bodyStyle>
      <a:lvl1pPr marL="463550" indent="-4635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000">
          <a:solidFill>
            <a:srgbClr val="203C6A"/>
          </a:solidFill>
          <a:latin typeface="Arial" pitchFamily="34" charset="0"/>
          <a:ea typeface="+mn-ea"/>
          <a:cs typeface="Arial" pitchFamily="34" charset="0"/>
        </a:defRPr>
      </a:lvl1pPr>
      <a:lvl2pPr marL="914400" indent="-403225" algn="l" rtl="0" eaLnBrk="1" fontAlgn="base" hangingPunct="1">
        <a:spcBef>
          <a:spcPct val="20000"/>
        </a:spcBef>
        <a:spcAft>
          <a:spcPct val="0"/>
        </a:spcAft>
        <a:buChar char="–"/>
        <a:defRPr sz="2600">
          <a:solidFill>
            <a:srgbClr val="203C6A"/>
          </a:solidFill>
          <a:latin typeface="Arial" pitchFamily="34" charset="0"/>
          <a:cs typeface="Arial" pitchFamily="34" charset="0"/>
        </a:defRPr>
      </a:lvl2pPr>
      <a:lvl3pPr marL="1377950" indent="-4048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Ø"/>
        <a:defRPr sz="2400">
          <a:solidFill>
            <a:srgbClr val="203C6A"/>
          </a:solidFill>
          <a:latin typeface="Arial" pitchFamily="34" charset="0"/>
          <a:cs typeface="Arial" pitchFamily="34" charset="0"/>
        </a:defRPr>
      </a:lvl3pPr>
      <a:lvl4pPr marL="1828800" indent="-403225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rgbClr val="203C6A"/>
          </a:solidFill>
          <a:latin typeface="Arial" pitchFamily="34" charset="0"/>
          <a:cs typeface="Arial" pitchFamily="34" charset="0"/>
        </a:defRPr>
      </a:lvl4pPr>
      <a:lvl5pPr marL="2292350" indent="-404813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rgbClr val="203C6A"/>
          </a:solidFill>
          <a:latin typeface="Arial" pitchFamily="34" charset="0"/>
          <a:cs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1B325F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1B325F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1B325F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1B325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dm_ppt_2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4048" y="1993392"/>
            <a:ext cx="8576248" cy="448147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>
          <a:xfrm>
            <a:off x="374904" y="1068779"/>
            <a:ext cx="8593528" cy="86495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" name="Rectangle 9"/>
          <p:cNvSpPr/>
          <p:nvPr/>
        </p:nvSpPr>
        <p:spPr>
          <a:xfrm>
            <a:off x="6382871" y="6472517"/>
            <a:ext cx="2279276" cy="3675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www.duanemorris.com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413161"/>
            <a:ext cx="9144000" cy="1588"/>
          </a:xfrm>
          <a:prstGeom prst="line">
            <a:avLst/>
          </a:prstGeom>
          <a:ln w="158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381000" y="6492875"/>
            <a:ext cx="2133600" cy="36512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1000">
                <a:solidFill>
                  <a:srgbClr val="203C6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A87A8974-277A-4935-BB9A-C34FB712DD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806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</p:sldLayoutIdLst>
  <p:transition/>
  <p:txStyles>
    <p:titleStyle>
      <a:lvl1pPr marL="0" indent="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6E8650"/>
          </a:solidFill>
          <a:latin typeface="Arial" pitchFamily="34" charset="0"/>
          <a:ea typeface="+mj-ea"/>
          <a:cs typeface="Arial" pitchFamily="34" charset="0"/>
        </a:defRPr>
      </a:lvl1pPr>
      <a:lvl2pPr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2pPr>
      <a:lvl3pPr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3pPr>
      <a:lvl4pPr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4pPr>
      <a:lvl5pPr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5pPr>
      <a:lvl6pPr marL="457200"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6pPr>
      <a:lvl7pPr marL="914400"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7pPr>
      <a:lvl8pPr marL="1371600"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8pPr>
      <a:lvl9pPr marL="1828800"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9pPr>
    </p:titleStyle>
    <p:bodyStyle>
      <a:lvl1pPr marL="463550" indent="-4635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000">
          <a:solidFill>
            <a:srgbClr val="203C6A"/>
          </a:solidFill>
          <a:latin typeface="Arial" pitchFamily="34" charset="0"/>
          <a:ea typeface="+mn-ea"/>
          <a:cs typeface="Arial" pitchFamily="34" charset="0"/>
        </a:defRPr>
      </a:lvl1pPr>
      <a:lvl2pPr marL="914400" indent="-403225" algn="l" rtl="0" eaLnBrk="1" fontAlgn="base" hangingPunct="1">
        <a:spcBef>
          <a:spcPct val="20000"/>
        </a:spcBef>
        <a:spcAft>
          <a:spcPct val="0"/>
        </a:spcAft>
        <a:buChar char="–"/>
        <a:defRPr sz="2600">
          <a:solidFill>
            <a:srgbClr val="203C6A"/>
          </a:solidFill>
          <a:latin typeface="Arial" pitchFamily="34" charset="0"/>
          <a:cs typeface="Arial" pitchFamily="34" charset="0"/>
        </a:defRPr>
      </a:lvl2pPr>
      <a:lvl3pPr marL="1377950" indent="-4048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Ø"/>
        <a:defRPr sz="2400">
          <a:solidFill>
            <a:srgbClr val="203C6A"/>
          </a:solidFill>
          <a:latin typeface="Arial" pitchFamily="34" charset="0"/>
          <a:cs typeface="Arial" pitchFamily="34" charset="0"/>
        </a:defRPr>
      </a:lvl3pPr>
      <a:lvl4pPr marL="1828800" indent="-403225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rgbClr val="203C6A"/>
          </a:solidFill>
          <a:latin typeface="Arial" pitchFamily="34" charset="0"/>
          <a:cs typeface="Arial" pitchFamily="34" charset="0"/>
        </a:defRPr>
      </a:lvl4pPr>
      <a:lvl5pPr marL="2292350" indent="-404813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rgbClr val="203C6A"/>
          </a:solidFill>
          <a:latin typeface="Arial" pitchFamily="34" charset="0"/>
          <a:cs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1B325F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1B325F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1B325F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1B325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dm_ppt_2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4048" y="1993392"/>
            <a:ext cx="8576248" cy="451203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>
          <a:xfrm>
            <a:off x="384048" y="1069847"/>
            <a:ext cx="8593528" cy="913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" name="Rectangle 9"/>
          <p:cNvSpPr/>
          <p:nvPr/>
        </p:nvSpPr>
        <p:spPr>
          <a:xfrm>
            <a:off x="6382871" y="6472517"/>
            <a:ext cx="2279276" cy="3675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www.duanemorris.com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413161"/>
            <a:ext cx="9144000" cy="1588"/>
          </a:xfrm>
          <a:prstGeom prst="line">
            <a:avLst/>
          </a:prstGeom>
          <a:ln w="158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10"/>
          <p:cNvSpPr>
            <a:spLocks noGrp="1"/>
          </p:cNvSpPr>
          <p:nvPr>
            <p:ph type="sldNum" sz="quarter" idx="10"/>
          </p:nvPr>
        </p:nvSpPr>
        <p:spPr>
          <a:xfrm>
            <a:off x="381000" y="6492875"/>
            <a:ext cx="2133600" cy="36512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1000">
                <a:solidFill>
                  <a:srgbClr val="203C6A"/>
                </a:solidFill>
              </a:defRPr>
            </a:lvl1pPr>
          </a:lstStyle>
          <a:p>
            <a:fld id="{9AA6A066-A4C4-480F-B957-E403B2B8D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573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</p:sldLayoutIdLst>
  <p:transition/>
  <p:hf hdr="0" ftr="0" dt="0"/>
  <p:txStyles>
    <p:titleStyle>
      <a:lvl1pPr marL="0" indent="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6E8650"/>
          </a:solidFill>
          <a:latin typeface="Arial" pitchFamily="34" charset="0"/>
          <a:ea typeface="+mj-ea"/>
          <a:cs typeface="Arial" pitchFamily="34" charset="0"/>
        </a:defRPr>
      </a:lvl1pPr>
      <a:lvl2pPr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2pPr>
      <a:lvl3pPr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3pPr>
      <a:lvl4pPr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4pPr>
      <a:lvl5pPr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5pPr>
      <a:lvl6pPr marL="457200"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6pPr>
      <a:lvl7pPr marL="914400"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7pPr>
      <a:lvl8pPr marL="1371600"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8pPr>
      <a:lvl9pPr marL="1828800"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9pPr>
    </p:titleStyle>
    <p:bodyStyle>
      <a:lvl1pPr marL="688975" indent="-688975" algn="l" rtl="0" eaLnBrk="1" fontAlgn="base" hangingPunct="1">
        <a:spcBef>
          <a:spcPct val="20000"/>
        </a:spcBef>
        <a:spcAft>
          <a:spcPct val="0"/>
        </a:spcAft>
        <a:buFont typeface="+mj-lt"/>
        <a:buAutoNum type="arabicPeriod"/>
        <a:defRPr sz="3000">
          <a:solidFill>
            <a:srgbClr val="203C6A"/>
          </a:solidFill>
          <a:latin typeface="Arial" pitchFamily="34" charset="0"/>
          <a:ea typeface="+mn-ea"/>
          <a:cs typeface="Arial" pitchFamily="34" charset="0"/>
        </a:defRPr>
      </a:lvl1pPr>
      <a:lvl2pPr marL="1198563" indent="-449263" algn="l" rtl="0" eaLnBrk="1" fontAlgn="base" hangingPunct="1">
        <a:spcBef>
          <a:spcPct val="20000"/>
        </a:spcBef>
        <a:spcAft>
          <a:spcPct val="0"/>
        </a:spcAft>
        <a:buFont typeface="+mj-lt"/>
        <a:buAutoNum type="alphaLcPeriod"/>
        <a:defRPr sz="2400">
          <a:solidFill>
            <a:srgbClr val="203C6A"/>
          </a:solidFill>
          <a:latin typeface="Arial" pitchFamily="34" charset="0"/>
          <a:cs typeface="Arial" pitchFamily="34" charset="0"/>
        </a:defRPr>
      </a:lvl2pPr>
      <a:lvl3pPr marL="1603375" indent="-344488" algn="l" rtl="0" eaLnBrk="1" fontAlgn="base" hangingPunct="1">
        <a:spcBef>
          <a:spcPct val="20000"/>
        </a:spcBef>
        <a:spcAft>
          <a:spcPct val="0"/>
        </a:spcAft>
        <a:buFont typeface="+mj-lt"/>
        <a:buAutoNum type="romanLcPeriod"/>
        <a:defRPr sz="2000">
          <a:solidFill>
            <a:srgbClr val="203C6A"/>
          </a:solidFill>
          <a:latin typeface="Arial" pitchFamily="34" charset="0"/>
          <a:cs typeface="Arial" pitchFamily="34" charset="0"/>
        </a:defRPr>
      </a:lvl3pPr>
      <a:lvl4pPr marL="2054225" indent="-396875" algn="l" defTabSz="793750" rtl="0" eaLnBrk="1" fontAlgn="base" hangingPunct="1">
        <a:spcBef>
          <a:spcPct val="20000"/>
        </a:spcBef>
        <a:spcAft>
          <a:spcPct val="0"/>
        </a:spcAft>
        <a:buChar char="–"/>
        <a:defRPr sz="1800">
          <a:solidFill>
            <a:srgbClr val="203C6A"/>
          </a:solidFill>
          <a:latin typeface="Arial" pitchFamily="34" charset="0"/>
          <a:cs typeface="Arial" pitchFamily="34" charset="0"/>
        </a:defRPr>
      </a:lvl4pPr>
      <a:lvl5pPr marL="2400300" indent="-346075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203C6A"/>
          </a:solidFill>
          <a:latin typeface="Arial" pitchFamily="34" charset="0"/>
          <a:cs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1B325F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1B325F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1B325F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1B325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dm_ppt_2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4048" y="1993392"/>
            <a:ext cx="8576248" cy="451203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>
          <a:xfrm>
            <a:off x="384048" y="1069847"/>
            <a:ext cx="8593528" cy="913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" name="Rectangle 9"/>
          <p:cNvSpPr/>
          <p:nvPr/>
        </p:nvSpPr>
        <p:spPr>
          <a:xfrm>
            <a:off x="6382871" y="6472517"/>
            <a:ext cx="2279276" cy="3675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latin typeface="Arial" pitchFamily="34" charset="0"/>
                <a:cs typeface="Arial" pitchFamily="34" charset="0"/>
              </a:rPr>
              <a:t>www.duanemorris.com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413161"/>
            <a:ext cx="9144000" cy="1588"/>
          </a:xfrm>
          <a:prstGeom prst="line">
            <a:avLst/>
          </a:prstGeom>
          <a:ln w="158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10"/>
          <p:cNvSpPr>
            <a:spLocks noGrp="1"/>
          </p:cNvSpPr>
          <p:nvPr>
            <p:ph type="sldNum" sz="quarter" idx="10"/>
          </p:nvPr>
        </p:nvSpPr>
        <p:spPr>
          <a:xfrm>
            <a:off x="381000" y="6492875"/>
            <a:ext cx="2133600" cy="36512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1000">
                <a:solidFill>
                  <a:srgbClr val="203C6A"/>
                </a:solidFill>
              </a:defRPr>
            </a:lvl1pPr>
          </a:lstStyle>
          <a:p>
            <a:fld id="{9AA6A066-A4C4-480F-B957-E403B2B8D44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</p:sldLayoutIdLst>
  <p:transition/>
  <p:hf hdr="0" ftr="0" dt="0"/>
  <p:txStyles>
    <p:titleStyle>
      <a:lvl1pPr marL="0" indent="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6E8650"/>
          </a:solidFill>
          <a:latin typeface="Arial" pitchFamily="34" charset="0"/>
          <a:ea typeface="+mj-ea"/>
          <a:cs typeface="Arial" pitchFamily="34" charset="0"/>
        </a:defRPr>
      </a:lvl1pPr>
      <a:lvl2pPr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2pPr>
      <a:lvl3pPr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3pPr>
      <a:lvl4pPr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4pPr>
      <a:lvl5pPr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5pPr>
      <a:lvl6pPr marL="457200"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6pPr>
      <a:lvl7pPr marL="914400"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7pPr>
      <a:lvl8pPr marL="1371600"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8pPr>
      <a:lvl9pPr marL="1828800"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9pPr>
    </p:titleStyle>
    <p:bodyStyle>
      <a:lvl1pPr marL="688975" indent="-688975" algn="l" rtl="0" eaLnBrk="1" fontAlgn="base" hangingPunct="1">
        <a:spcBef>
          <a:spcPct val="20000"/>
        </a:spcBef>
        <a:spcAft>
          <a:spcPct val="0"/>
        </a:spcAft>
        <a:buFont typeface="+mj-lt"/>
        <a:buAutoNum type="arabicPeriod"/>
        <a:defRPr sz="3000">
          <a:solidFill>
            <a:srgbClr val="203C6A"/>
          </a:solidFill>
          <a:latin typeface="Arial" pitchFamily="34" charset="0"/>
          <a:ea typeface="+mn-ea"/>
          <a:cs typeface="Arial" pitchFamily="34" charset="0"/>
        </a:defRPr>
      </a:lvl1pPr>
      <a:lvl2pPr marL="1198563" indent="-449263" algn="l" rtl="0" eaLnBrk="1" fontAlgn="base" hangingPunct="1">
        <a:spcBef>
          <a:spcPct val="20000"/>
        </a:spcBef>
        <a:spcAft>
          <a:spcPct val="0"/>
        </a:spcAft>
        <a:buFont typeface="+mj-lt"/>
        <a:buAutoNum type="alphaLcPeriod"/>
        <a:defRPr sz="2400">
          <a:solidFill>
            <a:srgbClr val="203C6A"/>
          </a:solidFill>
          <a:latin typeface="Arial" pitchFamily="34" charset="0"/>
          <a:cs typeface="Arial" pitchFamily="34" charset="0"/>
        </a:defRPr>
      </a:lvl2pPr>
      <a:lvl3pPr marL="1603375" indent="-344488" algn="l" rtl="0" eaLnBrk="1" fontAlgn="base" hangingPunct="1">
        <a:spcBef>
          <a:spcPct val="20000"/>
        </a:spcBef>
        <a:spcAft>
          <a:spcPct val="0"/>
        </a:spcAft>
        <a:buFont typeface="+mj-lt"/>
        <a:buAutoNum type="romanLcPeriod"/>
        <a:defRPr sz="2000">
          <a:solidFill>
            <a:srgbClr val="203C6A"/>
          </a:solidFill>
          <a:latin typeface="Arial" pitchFamily="34" charset="0"/>
          <a:cs typeface="Arial" pitchFamily="34" charset="0"/>
        </a:defRPr>
      </a:lvl3pPr>
      <a:lvl4pPr marL="2054225" indent="-396875" algn="l" defTabSz="793750" rtl="0" eaLnBrk="1" fontAlgn="base" hangingPunct="1">
        <a:spcBef>
          <a:spcPct val="20000"/>
        </a:spcBef>
        <a:spcAft>
          <a:spcPct val="0"/>
        </a:spcAft>
        <a:buChar char="–"/>
        <a:defRPr sz="1800">
          <a:solidFill>
            <a:srgbClr val="203C6A"/>
          </a:solidFill>
          <a:latin typeface="Arial" pitchFamily="34" charset="0"/>
          <a:cs typeface="Arial" pitchFamily="34" charset="0"/>
        </a:defRPr>
      </a:lvl4pPr>
      <a:lvl5pPr marL="2400300" indent="-346075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203C6A"/>
          </a:solidFill>
          <a:latin typeface="Arial" pitchFamily="34" charset="0"/>
          <a:cs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1B325F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1B325F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1B325F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1B325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dm_ppt_2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66" y="0"/>
            <a:ext cx="9137667" cy="6857999"/>
          </a:xfrm>
          <a:prstGeom prst="rect">
            <a:avLst/>
          </a:prstGeom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4048" y="1993392"/>
            <a:ext cx="8576248" cy="448147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>
          <a:xfrm>
            <a:off x="374904" y="609600"/>
            <a:ext cx="6025896" cy="13716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" name="Rectangle 9"/>
          <p:cNvSpPr/>
          <p:nvPr/>
        </p:nvSpPr>
        <p:spPr>
          <a:xfrm>
            <a:off x="6382871" y="6472517"/>
            <a:ext cx="2279276" cy="3675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latin typeface="Arial" pitchFamily="34" charset="0"/>
                <a:cs typeface="Arial" pitchFamily="34" charset="0"/>
              </a:rPr>
              <a:t>www.duanemorrisselvam.com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258417"/>
            <a:ext cx="9144000" cy="1588"/>
          </a:xfrm>
          <a:prstGeom prst="line">
            <a:avLst/>
          </a:prstGeom>
          <a:ln w="158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203C6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D0DE654-A789-46CD-BE63-BC700B09F9A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2590800" y="6492240"/>
            <a:ext cx="3733800" cy="365760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rgbClr val="203C6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</p:sldLayoutIdLst>
  <p:transition/>
  <p:hf hdr="0" ftr="0" dt="0"/>
  <p:txStyles>
    <p:titleStyle>
      <a:lvl1pPr marL="0" indent="0" algn="l" rtl="0" eaLnBrk="1" fontAlgn="base" hangingPunct="1">
        <a:lnSpc>
          <a:spcPts val="3300"/>
        </a:lnSpc>
        <a:spcBef>
          <a:spcPct val="0"/>
        </a:spcBef>
        <a:spcAft>
          <a:spcPct val="0"/>
        </a:spcAft>
        <a:defRPr sz="3200" b="1">
          <a:solidFill>
            <a:srgbClr val="6E8650"/>
          </a:solidFill>
          <a:latin typeface="Arial" pitchFamily="34" charset="0"/>
          <a:ea typeface="+mj-ea"/>
          <a:cs typeface="Arial" pitchFamily="34" charset="0"/>
        </a:defRPr>
      </a:lvl1pPr>
      <a:lvl2pPr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2pPr>
      <a:lvl3pPr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3pPr>
      <a:lvl4pPr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4pPr>
      <a:lvl5pPr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5pPr>
      <a:lvl6pPr marL="457200"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6pPr>
      <a:lvl7pPr marL="914400"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7pPr>
      <a:lvl8pPr marL="1371600"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8pPr>
      <a:lvl9pPr marL="1828800"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9pPr>
    </p:titleStyle>
    <p:bodyStyle>
      <a:lvl1pPr marL="463550" indent="-4635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000">
          <a:solidFill>
            <a:srgbClr val="203C6A"/>
          </a:solidFill>
          <a:latin typeface="Arial" pitchFamily="34" charset="0"/>
          <a:ea typeface="+mn-ea"/>
          <a:cs typeface="Arial" pitchFamily="34" charset="0"/>
        </a:defRPr>
      </a:lvl1pPr>
      <a:lvl2pPr marL="914400" indent="-403225" algn="l" rtl="0" eaLnBrk="1" fontAlgn="base" hangingPunct="1">
        <a:spcBef>
          <a:spcPct val="20000"/>
        </a:spcBef>
        <a:spcAft>
          <a:spcPct val="0"/>
        </a:spcAft>
        <a:buChar char="–"/>
        <a:defRPr sz="2600">
          <a:solidFill>
            <a:srgbClr val="203C6A"/>
          </a:solidFill>
          <a:latin typeface="Arial" pitchFamily="34" charset="0"/>
          <a:cs typeface="Arial" pitchFamily="34" charset="0"/>
        </a:defRPr>
      </a:lvl2pPr>
      <a:lvl3pPr marL="1377950" indent="-4048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Ø"/>
        <a:defRPr sz="2400">
          <a:solidFill>
            <a:srgbClr val="203C6A"/>
          </a:solidFill>
          <a:latin typeface="Arial" pitchFamily="34" charset="0"/>
          <a:cs typeface="Arial" pitchFamily="34" charset="0"/>
        </a:defRPr>
      </a:lvl3pPr>
      <a:lvl4pPr marL="1828800" indent="-403225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rgbClr val="203C6A"/>
          </a:solidFill>
          <a:latin typeface="Arial" pitchFamily="34" charset="0"/>
          <a:cs typeface="Arial" pitchFamily="34" charset="0"/>
        </a:defRPr>
      </a:lvl4pPr>
      <a:lvl5pPr marL="2292350" indent="-404813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rgbClr val="203C6A"/>
          </a:solidFill>
          <a:latin typeface="Arial" pitchFamily="34" charset="0"/>
          <a:cs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1B325F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1B325F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1B325F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1B325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dm_ppt_2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4048" y="1993392"/>
            <a:ext cx="8576248" cy="451203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>
          <a:xfrm>
            <a:off x="384048" y="1069847"/>
            <a:ext cx="8593528" cy="913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" name="Rectangle 9"/>
          <p:cNvSpPr/>
          <p:nvPr/>
        </p:nvSpPr>
        <p:spPr>
          <a:xfrm>
            <a:off x="6382871" y="6472517"/>
            <a:ext cx="2279276" cy="3675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latin typeface="Arial" pitchFamily="34" charset="0"/>
                <a:cs typeface="Arial" pitchFamily="34" charset="0"/>
              </a:rPr>
              <a:t>www.duanemorris.com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413161"/>
            <a:ext cx="9144000" cy="1588"/>
          </a:xfrm>
          <a:prstGeom prst="line">
            <a:avLst/>
          </a:prstGeom>
          <a:ln w="158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10"/>
          <p:cNvSpPr>
            <a:spLocks noGrp="1"/>
          </p:cNvSpPr>
          <p:nvPr>
            <p:ph type="sldNum" sz="quarter" idx="10"/>
          </p:nvPr>
        </p:nvSpPr>
        <p:spPr>
          <a:xfrm>
            <a:off x="381000" y="6492875"/>
            <a:ext cx="2133600" cy="36512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1000">
                <a:solidFill>
                  <a:srgbClr val="203C6A"/>
                </a:solidFill>
              </a:defRPr>
            </a:lvl1pPr>
          </a:lstStyle>
          <a:p>
            <a:fld id="{9AA6A066-A4C4-480F-B957-E403B2B8D44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770" r:id="rId9"/>
  </p:sldLayoutIdLst>
  <p:transition/>
  <p:hf hdr="0" ftr="0" dt="0"/>
  <p:txStyles>
    <p:titleStyle>
      <a:lvl1pPr marL="0" indent="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6E8650"/>
          </a:solidFill>
          <a:latin typeface="Arial" pitchFamily="34" charset="0"/>
          <a:ea typeface="+mj-ea"/>
          <a:cs typeface="Arial" pitchFamily="34" charset="0"/>
        </a:defRPr>
      </a:lvl1pPr>
      <a:lvl2pPr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2pPr>
      <a:lvl3pPr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3pPr>
      <a:lvl4pPr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4pPr>
      <a:lvl5pPr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5pPr>
      <a:lvl6pPr marL="457200"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6pPr>
      <a:lvl7pPr marL="914400"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7pPr>
      <a:lvl8pPr marL="1371600"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8pPr>
      <a:lvl9pPr marL="1828800"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9pPr>
    </p:titleStyle>
    <p:bodyStyle>
      <a:lvl1pPr marL="688975" indent="-688975" algn="l" rtl="0" eaLnBrk="1" fontAlgn="base" hangingPunct="1">
        <a:spcBef>
          <a:spcPct val="20000"/>
        </a:spcBef>
        <a:spcAft>
          <a:spcPct val="0"/>
        </a:spcAft>
        <a:buFont typeface="+mj-lt"/>
        <a:buAutoNum type="arabicPeriod"/>
        <a:defRPr sz="3000">
          <a:solidFill>
            <a:srgbClr val="203C6A"/>
          </a:solidFill>
          <a:latin typeface="Arial" pitchFamily="34" charset="0"/>
          <a:ea typeface="+mn-ea"/>
          <a:cs typeface="Arial" pitchFamily="34" charset="0"/>
        </a:defRPr>
      </a:lvl1pPr>
      <a:lvl2pPr marL="1198563" indent="-449263" algn="l" rtl="0" eaLnBrk="1" fontAlgn="base" hangingPunct="1">
        <a:spcBef>
          <a:spcPct val="20000"/>
        </a:spcBef>
        <a:spcAft>
          <a:spcPct val="0"/>
        </a:spcAft>
        <a:buFont typeface="+mj-lt"/>
        <a:buAutoNum type="alphaLcPeriod"/>
        <a:defRPr sz="2400">
          <a:solidFill>
            <a:srgbClr val="203C6A"/>
          </a:solidFill>
          <a:latin typeface="Arial" pitchFamily="34" charset="0"/>
          <a:cs typeface="Arial" pitchFamily="34" charset="0"/>
        </a:defRPr>
      </a:lvl2pPr>
      <a:lvl3pPr marL="1603375" indent="-344488" algn="l" rtl="0" eaLnBrk="1" fontAlgn="base" hangingPunct="1">
        <a:spcBef>
          <a:spcPct val="20000"/>
        </a:spcBef>
        <a:spcAft>
          <a:spcPct val="0"/>
        </a:spcAft>
        <a:buFont typeface="+mj-lt"/>
        <a:buAutoNum type="romanLcPeriod"/>
        <a:defRPr sz="2000">
          <a:solidFill>
            <a:srgbClr val="203C6A"/>
          </a:solidFill>
          <a:latin typeface="Arial" pitchFamily="34" charset="0"/>
          <a:cs typeface="Arial" pitchFamily="34" charset="0"/>
        </a:defRPr>
      </a:lvl3pPr>
      <a:lvl4pPr marL="2054225" indent="-396875" algn="l" defTabSz="793750" rtl="0" eaLnBrk="1" fontAlgn="base" hangingPunct="1">
        <a:spcBef>
          <a:spcPct val="20000"/>
        </a:spcBef>
        <a:spcAft>
          <a:spcPct val="0"/>
        </a:spcAft>
        <a:buChar char="–"/>
        <a:defRPr sz="1800">
          <a:solidFill>
            <a:srgbClr val="203C6A"/>
          </a:solidFill>
          <a:latin typeface="Arial" pitchFamily="34" charset="0"/>
          <a:cs typeface="Arial" pitchFamily="34" charset="0"/>
        </a:defRPr>
      </a:lvl4pPr>
      <a:lvl5pPr marL="2400300" indent="-346075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203C6A"/>
          </a:solidFill>
          <a:latin typeface="Arial" pitchFamily="34" charset="0"/>
          <a:cs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1B325F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1B325F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1B325F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1B325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dm_ppt_2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4048" y="1993392"/>
            <a:ext cx="8576248" cy="451203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>
          <a:xfrm>
            <a:off x="384048" y="1069847"/>
            <a:ext cx="8593528" cy="913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" name="Rectangle 9"/>
          <p:cNvSpPr/>
          <p:nvPr/>
        </p:nvSpPr>
        <p:spPr>
          <a:xfrm>
            <a:off x="6382871" y="6472517"/>
            <a:ext cx="2279276" cy="3675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latin typeface="Arial" pitchFamily="34" charset="0"/>
                <a:cs typeface="Arial" pitchFamily="34" charset="0"/>
              </a:rPr>
              <a:t>www.duanemorris.com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413161"/>
            <a:ext cx="9144000" cy="1588"/>
          </a:xfrm>
          <a:prstGeom prst="line">
            <a:avLst/>
          </a:prstGeom>
          <a:ln w="158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10"/>
          <p:cNvSpPr>
            <a:spLocks noGrp="1"/>
          </p:cNvSpPr>
          <p:nvPr>
            <p:ph type="sldNum" sz="quarter" idx="10"/>
          </p:nvPr>
        </p:nvSpPr>
        <p:spPr>
          <a:xfrm>
            <a:off x="381000" y="6492875"/>
            <a:ext cx="2133600" cy="36512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1000">
                <a:solidFill>
                  <a:srgbClr val="203C6A"/>
                </a:solidFill>
              </a:defRPr>
            </a:lvl1pPr>
          </a:lstStyle>
          <a:p>
            <a:fld id="{9AA6A066-A4C4-480F-B957-E403B2B8D44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</p:sldLayoutIdLst>
  <p:transition/>
  <p:hf hdr="0" ftr="0" dt="0"/>
  <p:txStyles>
    <p:titleStyle>
      <a:lvl1pPr marL="0" indent="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6E8650"/>
          </a:solidFill>
          <a:latin typeface="Arial" pitchFamily="34" charset="0"/>
          <a:ea typeface="+mj-ea"/>
          <a:cs typeface="Arial" pitchFamily="34" charset="0"/>
        </a:defRPr>
      </a:lvl1pPr>
      <a:lvl2pPr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2pPr>
      <a:lvl3pPr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3pPr>
      <a:lvl4pPr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4pPr>
      <a:lvl5pPr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5pPr>
      <a:lvl6pPr marL="457200"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6pPr>
      <a:lvl7pPr marL="914400"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7pPr>
      <a:lvl8pPr marL="1371600"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8pPr>
      <a:lvl9pPr marL="1828800"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9pPr>
    </p:titleStyle>
    <p:bodyStyle>
      <a:lvl1pPr marL="688975" indent="-688975" algn="l" rtl="0" eaLnBrk="1" fontAlgn="base" hangingPunct="1">
        <a:spcBef>
          <a:spcPct val="20000"/>
        </a:spcBef>
        <a:spcAft>
          <a:spcPct val="0"/>
        </a:spcAft>
        <a:buFont typeface="+mj-lt"/>
        <a:buAutoNum type="arabicPeriod"/>
        <a:defRPr sz="3000">
          <a:solidFill>
            <a:srgbClr val="203C6A"/>
          </a:solidFill>
          <a:latin typeface="Arial" pitchFamily="34" charset="0"/>
          <a:ea typeface="+mn-ea"/>
          <a:cs typeface="Arial" pitchFamily="34" charset="0"/>
        </a:defRPr>
      </a:lvl1pPr>
      <a:lvl2pPr marL="1198563" indent="-449263" algn="l" rtl="0" eaLnBrk="1" fontAlgn="base" hangingPunct="1">
        <a:spcBef>
          <a:spcPct val="20000"/>
        </a:spcBef>
        <a:spcAft>
          <a:spcPct val="0"/>
        </a:spcAft>
        <a:buFont typeface="+mj-lt"/>
        <a:buAutoNum type="alphaLcPeriod"/>
        <a:defRPr sz="2400">
          <a:solidFill>
            <a:srgbClr val="203C6A"/>
          </a:solidFill>
          <a:latin typeface="Arial" pitchFamily="34" charset="0"/>
          <a:cs typeface="Arial" pitchFamily="34" charset="0"/>
        </a:defRPr>
      </a:lvl2pPr>
      <a:lvl3pPr marL="1603375" indent="-344488" algn="l" rtl="0" eaLnBrk="1" fontAlgn="base" hangingPunct="1">
        <a:spcBef>
          <a:spcPct val="20000"/>
        </a:spcBef>
        <a:spcAft>
          <a:spcPct val="0"/>
        </a:spcAft>
        <a:buFont typeface="+mj-lt"/>
        <a:buAutoNum type="romanLcPeriod"/>
        <a:defRPr sz="2000">
          <a:solidFill>
            <a:srgbClr val="203C6A"/>
          </a:solidFill>
          <a:latin typeface="Arial" pitchFamily="34" charset="0"/>
          <a:cs typeface="Arial" pitchFamily="34" charset="0"/>
        </a:defRPr>
      </a:lvl3pPr>
      <a:lvl4pPr marL="2054225" indent="-396875" algn="l" defTabSz="793750" rtl="0" eaLnBrk="1" fontAlgn="base" hangingPunct="1">
        <a:spcBef>
          <a:spcPct val="20000"/>
        </a:spcBef>
        <a:spcAft>
          <a:spcPct val="0"/>
        </a:spcAft>
        <a:buChar char="–"/>
        <a:defRPr sz="1800">
          <a:solidFill>
            <a:srgbClr val="203C6A"/>
          </a:solidFill>
          <a:latin typeface="Arial" pitchFamily="34" charset="0"/>
          <a:cs typeface="Arial" pitchFamily="34" charset="0"/>
        </a:defRPr>
      </a:lvl4pPr>
      <a:lvl5pPr marL="2400300" indent="-346075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203C6A"/>
          </a:solidFill>
          <a:latin typeface="Arial" pitchFamily="34" charset="0"/>
          <a:cs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1B325F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1B325F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1B325F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1B325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dm_ppt_2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4048" y="1993392"/>
            <a:ext cx="8576248" cy="451203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>
          <a:xfrm>
            <a:off x="384048" y="1069847"/>
            <a:ext cx="8593528" cy="913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" name="Rectangle 9"/>
          <p:cNvSpPr/>
          <p:nvPr/>
        </p:nvSpPr>
        <p:spPr>
          <a:xfrm>
            <a:off x="6382871" y="6472517"/>
            <a:ext cx="2279276" cy="3675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latin typeface="Arial" pitchFamily="34" charset="0"/>
                <a:cs typeface="Arial" pitchFamily="34" charset="0"/>
              </a:rPr>
              <a:t>www.duanemorris.com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413161"/>
            <a:ext cx="9144000" cy="1588"/>
          </a:xfrm>
          <a:prstGeom prst="line">
            <a:avLst/>
          </a:prstGeom>
          <a:ln w="158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10"/>
          <p:cNvSpPr>
            <a:spLocks noGrp="1"/>
          </p:cNvSpPr>
          <p:nvPr>
            <p:ph type="sldNum" sz="quarter" idx="10"/>
          </p:nvPr>
        </p:nvSpPr>
        <p:spPr>
          <a:xfrm>
            <a:off x="381000" y="6492875"/>
            <a:ext cx="2133600" cy="36512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1000">
                <a:solidFill>
                  <a:srgbClr val="203C6A"/>
                </a:solidFill>
              </a:defRPr>
            </a:lvl1pPr>
          </a:lstStyle>
          <a:p>
            <a:fld id="{9AA6A066-A4C4-480F-B957-E403B2B8D44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</p:sldLayoutIdLst>
  <p:transition/>
  <p:hf hdr="0" ftr="0" dt="0"/>
  <p:txStyles>
    <p:titleStyle>
      <a:lvl1pPr marL="0" indent="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6E8650"/>
          </a:solidFill>
          <a:latin typeface="Arial" pitchFamily="34" charset="0"/>
          <a:ea typeface="+mj-ea"/>
          <a:cs typeface="Arial" pitchFamily="34" charset="0"/>
        </a:defRPr>
      </a:lvl1pPr>
      <a:lvl2pPr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2pPr>
      <a:lvl3pPr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3pPr>
      <a:lvl4pPr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4pPr>
      <a:lvl5pPr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5pPr>
      <a:lvl6pPr marL="457200"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6pPr>
      <a:lvl7pPr marL="914400"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7pPr>
      <a:lvl8pPr marL="1371600"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8pPr>
      <a:lvl9pPr marL="1828800"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9pPr>
    </p:titleStyle>
    <p:bodyStyle>
      <a:lvl1pPr marL="688975" indent="-688975" algn="l" rtl="0" eaLnBrk="1" fontAlgn="base" hangingPunct="1">
        <a:spcBef>
          <a:spcPct val="20000"/>
        </a:spcBef>
        <a:spcAft>
          <a:spcPct val="0"/>
        </a:spcAft>
        <a:buFont typeface="+mj-lt"/>
        <a:buAutoNum type="arabicPeriod"/>
        <a:defRPr sz="3000">
          <a:solidFill>
            <a:srgbClr val="203C6A"/>
          </a:solidFill>
          <a:latin typeface="Arial" pitchFamily="34" charset="0"/>
          <a:ea typeface="+mn-ea"/>
          <a:cs typeface="Arial" pitchFamily="34" charset="0"/>
        </a:defRPr>
      </a:lvl1pPr>
      <a:lvl2pPr marL="1198563" indent="-449263" algn="l" rtl="0" eaLnBrk="1" fontAlgn="base" hangingPunct="1">
        <a:spcBef>
          <a:spcPct val="20000"/>
        </a:spcBef>
        <a:spcAft>
          <a:spcPct val="0"/>
        </a:spcAft>
        <a:buFont typeface="+mj-lt"/>
        <a:buAutoNum type="alphaLcPeriod"/>
        <a:defRPr sz="2400">
          <a:solidFill>
            <a:srgbClr val="203C6A"/>
          </a:solidFill>
          <a:latin typeface="Arial" pitchFamily="34" charset="0"/>
          <a:cs typeface="Arial" pitchFamily="34" charset="0"/>
        </a:defRPr>
      </a:lvl2pPr>
      <a:lvl3pPr marL="1603375" indent="-344488" algn="l" rtl="0" eaLnBrk="1" fontAlgn="base" hangingPunct="1">
        <a:spcBef>
          <a:spcPct val="20000"/>
        </a:spcBef>
        <a:spcAft>
          <a:spcPct val="0"/>
        </a:spcAft>
        <a:buFont typeface="+mj-lt"/>
        <a:buAutoNum type="romanLcPeriod"/>
        <a:defRPr sz="2000">
          <a:solidFill>
            <a:srgbClr val="203C6A"/>
          </a:solidFill>
          <a:latin typeface="Arial" pitchFamily="34" charset="0"/>
          <a:cs typeface="Arial" pitchFamily="34" charset="0"/>
        </a:defRPr>
      </a:lvl3pPr>
      <a:lvl4pPr marL="2054225" indent="-396875" algn="l" defTabSz="793750" rtl="0" eaLnBrk="1" fontAlgn="base" hangingPunct="1">
        <a:spcBef>
          <a:spcPct val="20000"/>
        </a:spcBef>
        <a:spcAft>
          <a:spcPct val="0"/>
        </a:spcAft>
        <a:buChar char="–"/>
        <a:defRPr sz="1800">
          <a:solidFill>
            <a:srgbClr val="203C6A"/>
          </a:solidFill>
          <a:latin typeface="Arial" pitchFamily="34" charset="0"/>
          <a:cs typeface="Arial" pitchFamily="34" charset="0"/>
        </a:defRPr>
      </a:lvl4pPr>
      <a:lvl5pPr marL="2400300" indent="-346075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203C6A"/>
          </a:solidFill>
          <a:latin typeface="Arial" pitchFamily="34" charset="0"/>
          <a:cs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1B325F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1B325F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1B325F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1B325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dm_ppt_2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4048" y="1993392"/>
            <a:ext cx="8576248" cy="451203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>
          <a:xfrm>
            <a:off x="384048" y="1069847"/>
            <a:ext cx="8593528" cy="913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" name="Rectangle 9"/>
          <p:cNvSpPr/>
          <p:nvPr/>
        </p:nvSpPr>
        <p:spPr>
          <a:xfrm>
            <a:off x="6382871" y="6472517"/>
            <a:ext cx="2279276" cy="3675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latin typeface="Arial" pitchFamily="34" charset="0"/>
                <a:cs typeface="Arial" pitchFamily="34" charset="0"/>
              </a:rPr>
              <a:t>www.duanemorris.com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413161"/>
            <a:ext cx="9144000" cy="1588"/>
          </a:xfrm>
          <a:prstGeom prst="line">
            <a:avLst/>
          </a:prstGeom>
          <a:ln w="158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10"/>
          <p:cNvSpPr>
            <a:spLocks noGrp="1"/>
          </p:cNvSpPr>
          <p:nvPr>
            <p:ph type="sldNum" sz="quarter" idx="10"/>
          </p:nvPr>
        </p:nvSpPr>
        <p:spPr>
          <a:xfrm>
            <a:off x="381000" y="6492875"/>
            <a:ext cx="2133600" cy="36512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1000">
                <a:solidFill>
                  <a:srgbClr val="203C6A"/>
                </a:solidFill>
              </a:defRPr>
            </a:lvl1pPr>
          </a:lstStyle>
          <a:p>
            <a:fld id="{9AA6A066-A4C4-480F-B957-E403B2B8D44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</p:sldLayoutIdLst>
  <p:transition/>
  <p:hf hdr="0" ftr="0" dt="0"/>
  <p:txStyles>
    <p:titleStyle>
      <a:lvl1pPr marL="0" indent="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6E8650"/>
          </a:solidFill>
          <a:latin typeface="Arial" pitchFamily="34" charset="0"/>
          <a:ea typeface="+mj-ea"/>
          <a:cs typeface="Arial" pitchFamily="34" charset="0"/>
        </a:defRPr>
      </a:lvl1pPr>
      <a:lvl2pPr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2pPr>
      <a:lvl3pPr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3pPr>
      <a:lvl4pPr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4pPr>
      <a:lvl5pPr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5pPr>
      <a:lvl6pPr marL="457200"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6pPr>
      <a:lvl7pPr marL="914400"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7pPr>
      <a:lvl8pPr marL="1371600"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8pPr>
      <a:lvl9pPr marL="1828800"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9pPr>
    </p:titleStyle>
    <p:bodyStyle>
      <a:lvl1pPr marL="688975" indent="-688975" algn="l" rtl="0" eaLnBrk="1" fontAlgn="base" hangingPunct="1">
        <a:spcBef>
          <a:spcPct val="20000"/>
        </a:spcBef>
        <a:spcAft>
          <a:spcPct val="0"/>
        </a:spcAft>
        <a:buFont typeface="+mj-lt"/>
        <a:buAutoNum type="arabicPeriod"/>
        <a:defRPr sz="3000">
          <a:solidFill>
            <a:srgbClr val="203C6A"/>
          </a:solidFill>
          <a:latin typeface="Arial" pitchFamily="34" charset="0"/>
          <a:ea typeface="+mn-ea"/>
          <a:cs typeface="Arial" pitchFamily="34" charset="0"/>
        </a:defRPr>
      </a:lvl1pPr>
      <a:lvl2pPr marL="1198563" indent="-449263" algn="l" rtl="0" eaLnBrk="1" fontAlgn="base" hangingPunct="1">
        <a:spcBef>
          <a:spcPct val="20000"/>
        </a:spcBef>
        <a:spcAft>
          <a:spcPct val="0"/>
        </a:spcAft>
        <a:buFont typeface="+mj-lt"/>
        <a:buAutoNum type="alphaLcPeriod"/>
        <a:defRPr sz="2400">
          <a:solidFill>
            <a:srgbClr val="203C6A"/>
          </a:solidFill>
          <a:latin typeface="Arial" pitchFamily="34" charset="0"/>
          <a:cs typeface="Arial" pitchFamily="34" charset="0"/>
        </a:defRPr>
      </a:lvl2pPr>
      <a:lvl3pPr marL="1603375" indent="-344488" algn="l" rtl="0" eaLnBrk="1" fontAlgn="base" hangingPunct="1">
        <a:spcBef>
          <a:spcPct val="20000"/>
        </a:spcBef>
        <a:spcAft>
          <a:spcPct val="0"/>
        </a:spcAft>
        <a:buFont typeface="+mj-lt"/>
        <a:buAutoNum type="romanLcPeriod"/>
        <a:defRPr sz="2000">
          <a:solidFill>
            <a:srgbClr val="203C6A"/>
          </a:solidFill>
          <a:latin typeface="Arial" pitchFamily="34" charset="0"/>
          <a:cs typeface="Arial" pitchFamily="34" charset="0"/>
        </a:defRPr>
      </a:lvl3pPr>
      <a:lvl4pPr marL="2054225" indent="-396875" algn="l" defTabSz="793750" rtl="0" eaLnBrk="1" fontAlgn="base" hangingPunct="1">
        <a:spcBef>
          <a:spcPct val="20000"/>
        </a:spcBef>
        <a:spcAft>
          <a:spcPct val="0"/>
        </a:spcAft>
        <a:buChar char="–"/>
        <a:defRPr sz="1800">
          <a:solidFill>
            <a:srgbClr val="203C6A"/>
          </a:solidFill>
          <a:latin typeface="Arial" pitchFamily="34" charset="0"/>
          <a:cs typeface="Arial" pitchFamily="34" charset="0"/>
        </a:defRPr>
      </a:lvl4pPr>
      <a:lvl5pPr marL="2400300" indent="-346075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203C6A"/>
          </a:solidFill>
          <a:latin typeface="Arial" pitchFamily="34" charset="0"/>
          <a:cs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1B325F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1B325F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1B325F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1B325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dm_ppt_2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4048" y="1993392"/>
            <a:ext cx="8576248" cy="451203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>
          <a:xfrm>
            <a:off x="384048" y="1069847"/>
            <a:ext cx="8593528" cy="913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" name="Rectangle 9"/>
          <p:cNvSpPr/>
          <p:nvPr/>
        </p:nvSpPr>
        <p:spPr>
          <a:xfrm>
            <a:off x="6382871" y="6472517"/>
            <a:ext cx="2279276" cy="3675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latin typeface="Arial" pitchFamily="34" charset="0"/>
                <a:cs typeface="Arial" pitchFamily="34" charset="0"/>
              </a:rPr>
              <a:t>www.duanemorris.com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413161"/>
            <a:ext cx="9144000" cy="1588"/>
          </a:xfrm>
          <a:prstGeom prst="line">
            <a:avLst/>
          </a:prstGeom>
          <a:ln w="158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10"/>
          <p:cNvSpPr>
            <a:spLocks noGrp="1"/>
          </p:cNvSpPr>
          <p:nvPr>
            <p:ph type="sldNum" sz="quarter" idx="10"/>
          </p:nvPr>
        </p:nvSpPr>
        <p:spPr>
          <a:xfrm>
            <a:off x="381000" y="6492875"/>
            <a:ext cx="2133600" cy="36512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1000">
                <a:solidFill>
                  <a:srgbClr val="203C6A"/>
                </a:solidFill>
              </a:defRPr>
            </a:lvl1pPr>
          </a:lstStyle>
          <a:p>
            <a:fld id="{9AA6A066-A4C4-480F-B957-E403B2B8D44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</p:sldLayoutIdLst>
  <p:transition/>
  <p:hf hdr="0" ftr="0" dt="0"/>
  <p:txStyles>
    <p:titleStyle>
      <a:lvl1pPr marL="0" indent="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6E8650"/>
          </a:solidFill>
          <a:latin typeface="Arial" pitchFamily="34" charset="0"/>
          <a:ea typeface="+mj-ea"/>
          <a:cs typeface="Arial" pitchFamily="34" charset="0"/>
        </a:defRPr>
      </a:lvl1pPr>
      <a:lvl2pPr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2pPr>
      <a:lvl3pPr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3pPr>
      <a:lvl4pPr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4pPr>
      <a:lvl5pPr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5pPr>
      <a:lvl6pPr marL="457200"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6pPr>
      <a:lvl7pPr marL="914400"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7pPr>
      <a:lvl8pPr marL="1371600"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8pPr>
      <a:lvl9pPr marL="1828800" indent="228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B325F"/>
          </a:solidFill>
          <a:latin typeface="Adobe Heiti Std R" pitchFamily="34" charset="-128"/>
        </a:defRPr>
      </a:lvl9pPr>
    </p:titleStyle>
    <p:bodyStyle>
      <a:lvl1pPr marL="688975" indent="-688975" algn="l" rtl="0" eaLnBrk="1" fontAlgn="base" hangingPunct="1">
        <a:spcBef>
          <a:spcPct val="20000"/>
        </a:spcBef>
        <a:spcAft>
          <a:spcPct val="0"/>
        </a:spcAft>
        <a:buFont typeface="+mj-lt"/>
        <a:buAutoNum type="arabicPeriod"/>
        <a:defRPr sz="3000">
          <a:solidFill>
            <a:srgbClr val="203C6A"/>
          </a:solidFill>
          <a:latin typeface="Arial" pitchFamily="34" charset="0"/>
          <a:ea typeface="+mn-ea"/>
          <a:cs typeface="Arial" pitchFamily="34" charset="0"/>
        </a:defRPr>
      </a:lvl1pPr>
      <a:lvl2pPr marL="1198563" indent="-449263" algn="l" rtl="0" eaLnBrk="1" fontAlgn="base" hangingPunct="1">
        <a:spcBef>
          <a:spcPct val="20000"/>
        </a:spcBef>
        <a:spcAft>
          <a:spcPct val="0"/>
        </a:spcAft>
        <a:buFont typeface="+mj-lt"/>
        <a:buAutoNum type="alphaLcPeriod"/>
        <a:defRPr sz="2400">
          <a:solidFill>
            <a:srgbClr val="203C6A"/>
          </a:solidFill>
          <a:latin typeface="Arial" pitchFamily="34" charset="0"/>
          <a:cs typeface="Arial" pitchFamily="34" charset="0"/>
        </a:defRPr>
      </a:lvl2pPr>
      <a:lvl3pPr marL="1603375" indent="-344488" algn="l" rtl="0" eaLnBrk="1" fontAlgn="base" hangingPunct="1">
        <a:spcBef>
          <a:spcPct val="20000"/>
        </a:spcBef>
        <a:spcAft>
          <a:spcPct val="0"/>
        </a:spcAft>
        <a:buFont typeface="+mj-lt"/>
        <a:buAutoNum type="romanLcPeriod"/>
        <a:defRPr sz="2000">
          <a:solidFill>
            <a:srgbClr val="203C6A"/>
          </a:solidFill>
          <a:latin typeface="Arial" pitchFamily="34" charset="0"/>
          <a:cs typeface="Arial" pitchFamily="34" charset="0"/>
        </a:defRPr>
      </a:lvl3pPr>
      <a:lvl4pPr marL="2054225" indent="-396875" algn="l" defTabSz="793750" rtl="0" eaLnBrk="1" fontAlgn="base" hangingPunct="1">
        <a:spcBef>
          <a:spcPct val="20000"/>
        </a:spcBef>
        <a:spcAft>
          <a:spcPct val="0"/>
        </a:spcAft>
        <a:buChar char="–"/>
        <a:defRPr sz="1800">
          <a:solidFill>
            <a:srgbClr val="203C6A"/>
          </a:solidFill>
          <a:latin typeface="Arial" pitchFamily="34" charset="0"/>
          <a:cs typeface="Arial" pitchFamily="34" charset="0"/>
        </a:defRPr>
      </a:lvl4pPr>
      <a:lvl5pPr marL="2400300" indent="-346075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203C6A"/>
          </a:solidFill>
          <a:latin typeface="Arial" pitchFamily="34" charset="0"/>
          <a:cs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1B325F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1B325F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1B325F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1B325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261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786554"/>
            <a:ext cx="9144000" cy="2074984"/>
          </a:xfrm>
        </p:spPr>
        <p:txBody>
          <a:bodyPr/>
          <a:lstStyle/>
          <a:p>
            <a:r>
              <a:rPr lang="en-US" sz="2800" b="1" dirty="0">
                <a:solidFill>
                  <a:srgbClr val="0000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US – China Technology Rivalry:</a:t>
            </a:r>
            <a:br>
              <a:rPr lang="en-US" sz="2800" b="1" dirty="0">
                <a:solidFill>
                  <a:srgbClr val="0000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>
                <a:solidFill>
                  <a:srgbClr val="0000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IP Quagmire</a:t>
            </a:r>
            <a:br>
              <a:rPr lang="en-US" sz="2800" b="1" dirty="0">
                <a:solidFill>
                  <a:srgbClr val="0000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solidFill>
                  <a:srgbClr val="0000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China and the World Forum</a:t>
            </a:r>
            <a:br>
              <a:rPr lang="en-US" sz="2000" dirty="0">
                <a:solidFill>
                  <a:srgbClr val="0000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solidFill>
                  <a:srgbClr val="0000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World Scientific</a:t>
            </a:r>
            <a:br>
              <a:rPr lang="en-US" sz="2000" dirty="0">
                <a:solidFill>
                  <a:srgbClr val="0000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dirty="0">
                <a:solidFill>
                  <a:srgbClr val="0000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October 13, 2021</a:t>
            </a:r>
            <a:br>
              <a:rPr lang="en-US" sz="2000" dirty="0">
                <a:solidFill>
                  <a:srgbClr val="0000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200" dirty="0">
                <a:solidFill>
                  <a:srgbClr val="0000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</a:t>
            </a:r>
            <a:br>
              <a:rPr lang="en-US" sz="2000" dirty="0">
                <a:solidFill>
                  <a:srgbClr val="0000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solidFill>
                  <a:srgbClr val="0000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 Richard L. Thurston, Esq.</a:t>
            </a:r>
            <a:br>
              <a:rPr lang="en-US" sz="2000" dirty="0">
                <a:solidFill>
                  <a:srgbClr val="00009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800" dirty="0">
                <a:solidFill>
                  <a:schemeClr val="tx1"/>
                </a:solidFill>
                <a:latin typeface="Times New Roman"/>
                <a:cs typeface="Times New Roman"/>
              </a:rPr>
            </a:br>
            <a:endParaRPr 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8106537" y="6554449"/>
            <a:ext cx="103746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/>
              <a:t>November, 2019</a:t>
            </a:r>
          </a:p>
        </p:txBody>
      </p:sp>
    </p:spTree>
    <p:extLst>
      <p:ext uri="{BB962C8B-B14F-4D97-AF65-F5344CB8AC3E}">
        <p14:creationId xmlns:p14="http://schemas.microsoft.com/office/powerpoint/2010/main" val="1145498270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699" y="2768349"/>
            <a:ext cx="4770494" cy="16256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800" b="1" dirty="0"/>
              <a:t>THANK YOU</a:t>
            </a:r>
            <a:br>
              <a:rPr lang="en-US" sz="2800" b="1" dirty="0"/>
            </a:br>
            <a:r>
              <a:rPr lang="en-US" sz="2800" b="1" dirty="0"/>
              <a:t>Dr. Richard L. Thurston</a:t>
            </a:r>
            <a:br>
              <a:rPr lang="en-US" sz="2800" b="1" dirty="0"/>
            </a:b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6748" y="3988434"/>
            <a:ext cx="4519448" cy="1808148"/>
          </a:xfrm>
        </p:spPr>
        <p:txBody>
          <a:bodyPr/>
          <a:lstStyle/>
          <a:p>
            <a:pPr marL="0" indent="0" fontAlgn="t">
              <a:spcBef>
                <a:spcPct val="0"/>
              </a:spcBef>
              <a:buNone/>
            </a:pPr>
            <a:br>
              <a:rPr lang="en-US" sz="1800" dirty="0"/>
            </a:br>
            <a:r>
              <a:rPr 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rlthurston@duanemorris.com</a:t>
            </a:r>
            <a:endParaRPr lang="en-US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A6A066-A4C4-480F-B957-E403B2B8D44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745643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17EF98F-C441-7140-8BE6-6C8A2248C9FD}"/>
              </a:ext>
            </a:extLst>
          </p:cNvPr>
          <p:cNvSpPr txBox="1"/>
          <p:nvPr/>
        </p:nvSpPr>
        <p:spPr>
          <a:xfrm>
            <a:off x="2075935" y="19523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902EE2C-C7E3-1C4E-803D-7B4DF2CF1BC7}"/>
              </a:ext>
            </a:extLst>
          </p:cNvPr>
          <p:cNvSpPr txBox="1"/>
          <p:nvPr/>
        </p:nvSpPr>
        <p:spPr>
          <a:xfrm>
            <a:off x="506626" y="1309816"/>
            <a:ext cx="8130747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Overnight Train Ride in China in 1980.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 in China during 1980s-1990s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TSMC trade secret litigation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China Historical background.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Importance of IP in Contemporary US – China Technology/Trade rivalry.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Huawei, SMIC and Other China Companies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Options and Questions.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EFE3526-EFCC-824A-B39E-63652FEDA8FB}"/>
              </a:ext>
            </a:extLst>
          </p:cNvPr>
          <p:cNvSpPr txBox="1"/>
          <p:nvPr/>
        </p:nvSpPr>
        <p:spPr>
          <a:xfrm>
            <a:off x="506626" y="98855"/>
            <a:ext cx="36205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Agenda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354615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904" y="0"/>
            <a:ext cx="8593528" cy="864952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uFill>
                  <a:solidFill>
                    <a:srgbClr val="0F13B1"/>
                  </a:solidFill>
                </a:uFill>
              </a:rPr>
              <a:t>Introduction </a:t>
            </a:r>
            <a:r>
              <a:rPr lang="en-US" sz="1800" dirty="0">
                <a:solidFill>
                  <a:schemeClr val="bg1"/>
                </a:solidFill>
                <a:uFill>
                  <a:solidFill>
                    <a:srgbClr val="0F13B1"/>
                  </a:solidFill>
                </a:uFill>
              </a:rPr>
              <a:t>(1/2)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3</a:t>
            </a:fld>
            <a:endParaRPr lang="en-US"/>
          </a:p>
        </p:txBody>
      </p:sp>
      <p:sp>
        <p:nvSpPr>
          <p:cNvPr id="5" name="Shape 159"/>
          <p:cNvSpPr>
            <a:spLocks noGrp="1"/>
          </p:cNvSpPr>
          <p:nvPr>
            <p:ph type="body" idx="1"/>
          </p:nvPr>
        </p:nvSpPr>
        <p:spPr>
          <a:xfrm>
            <a:off x="123568" y="1037968"/>
            <a:ext cx="8844864" cy="5714523"/>
          </a:xfrm>
          <a:prstGeom prst="rect">
            <a:avLst/>
          </a:prstGeom>
        </p:spPr>
        <p:txBody>
          <a:bodyPr lIns="88896" tIns="50798" rIns="88896" bIns="50798" anchor="t">
            <a:normAutofit fontScale="25000" lnSpcReduction="20000"/>
          </a:bodyPr>
          <a:lstStyle/>
          <a:p>
            <a:pPr defTabSz="914367">
              <a:spcBef>
                <a:spcPct val="0"/>
              </a:spcBef>
              <a:buClr>
                <a:srgbClr val="D34817"/>
              </a:buClr>
              <a:buSzPct val="85000"/>
              <a:defRPr sz="3697">
                <a:uFill>
                  <a:solidFill>
                    <a:srgbClr val="000000"/>
                  </a:solidFill>
                </a:uFill>
                <a:latin typeface="Perpetua"/>
                <a:ea typeface="Perpetua"/>
                <a:cs typeface="Perpetua"/>
                <a:sym typeface="Perpetua"/>
              </a:defRPr>
            </a:pPr>
            <a:r>
              <a:rPr lang="en-US" sz="112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Train Ride from Xian to Shanghai, Summer 1980.</a:t>
            </a:r>
          </a:p>
          <a:p>
            <a:pPr lvl="3" defTabSz="914367">
              <a:spcBef>
                <a:spcPct val="0"/>
              </a:spcBef>
              <a:buClr>
                <a:srgbClr val="D34817"/>
              </a:buClr>
              <a:buSzPct val="85000"/>
              <a:buFont typeface="Wingdings" pitchFamily="2" charset="2"/>
              <a:buChar char="q"/>
              <a:defRPr sz="3697">
                <a:uFill>
                  <a:solidFill>
                    <a:srgbClr val="000000"/>
                  </a:solidFill>
                </a:uFill>
                <a:latin typeface="Perpetua"/>
                <a:ea typeface="Perpetua"/>
                <a:cs typeface="Perpetua"/>
                <a:sym typeface="Perpetua"/>
              </a:defRPr>
            </a:pPr>
            <a:r>
              <a:rPr lang="en-US" sz="9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Only non-Chinese onboard the overnight train.</a:t>
            </a:r>
          </a:p>
          <a:p>
            <a:pPr lvl="3" defTabSz="914367">
              <a:spcBef>
                <a:spcPct val="0"/>
              </a:spcBef>
              <a:buClr>
                <a:srgbClr val="D34817"/>
              </a:buClr>
              <a:buSzPct val="85000"/>
              <a:buFont typeface="Wingdings" pitchFamily="2" charset="2"/>
              <a:buChar char="q"/>
              <a:defRPr sz="3697">
                <a:uFill>
                  <a:solidFill>
                    <a:srgbClr val="000000"/>
                  </a:solidFill>
                </a:uFill>
                <a:latin typeface="Perpetua"/>
                <a:ea typeface="Perpetua"/>
                <a:cs typeface="Perpetua"/>
                <a:sym typeface="Perpetua"/>
              </a:defRPr>
            </a:pPr>
            <a:r>
              <a:rPr lang="en-US" sz="9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Themes of 24/7 State loudspeaker broadcast – communal rights, collaboration, and reverse engineering.</a:t>
            </a:r>
          </a:p>
          <a:p>
            <a:pPr lvl="3" defTabSz="914367">
              <a:spcBef>
                <a:spcPct val="0"/>
              </a:spcBef>
              <a:buClr>
                <a:srgbClr val="D34817"/>
              </a:buClr>
              <a:buSzPct val="85000"/>
              <a:buFont typeface="Wingdings" pitchFamily="2" charset="2"/>
              <a:buChar char="q"/>
              <a:defRPr sz="3697">
                <a:uFill>
                  <a:solidFill>
                    <a:srgbClr val="000000"/>
                  </a:solidFill>
                </a:uFill>
                <a:latin typeface="Perpetua"/>
                <a:ea typeface="Perpetua"/>
                <a:cs typeface="Perpetua"/>
                <a:sym typeface="Perpetua"/>
              </a:defRPr>
            </a:pPr>
            <a:r>
              <a:rPr lang="en-US" sz="9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Copying = refinement and public dissemination was for benefit of the State; </a:t>
            </a:r>
          </a:p>
          <a:p>
            <a:pPr lvl="3" defTabSz="914367">
              <a:spcBef>
                <a:spcPct val="0"/>
              </a:spcBef>
              <a:buClr>
                <a:srgbClr val="D34817"/>
              </a:buClr>
              <a:buSzPct val="85000"/>
              <a:buFont typeface="Wingdings" pitchFamily="2" charset="2"/>
              <a:buChar char="q"/>
              <a:defRPr sz="3697">
                <a:uFill>
                  <a:solidFill>
                    <a:srgbClr val="000000"/>
                  </a:solidFill>
                </a:uFill>
                <a:latin typeface="Perpetua"/>
                <a:ea typeface="Perpetua"/>
                <a:cs typeface="Perpetua"/>
                <a:sym typeface="Perpetua"/>
              </a:defRPr>
            </a:pPr>
            <a:r>
              <a:rPr lang="en-US" sz="9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China must “learn” quickly from US and Japan</a:t>
            </a:r>
          </a:p>
          <a:p>
            <a:pPr lvl="3" defTabSz="914367">
              <a:spcBef>
                <a:spcPct val="0"/>
              </a:spcBef>
              <a:buClr>
                <a:srgbClr val="D34817"/>
              </a:buClr>
              <a:buSzPct val="85000"/>
              <a:buFont typeface="Wingdings" pitchFamily="2" charset="2"/>
              <a:buChar char="q"/>
              <a:defRPr sz="3697">
                <a:uFill>
                  <a:solidFill>
                    <a:srgbClr val="000000"/>
                  </a:solidFill>
                </a:uFill>
                <a:latin typeface="Perpetua"/>
                <a:ea typeface="Perpetua"/>
                <a:cs typeface="Perpetua"/>
                <a:sym typeface="Perpetua"/>
              </a:defRPr>
            </a:pPr>
            <a:r>
              <a:rPr lang="en-US" sz="9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China as the world patent leader in 50 years (from 1980)</a:t>
            </a:r>
            <a:r>
              <a:rPr lang="en-US" sz="11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.</a:t>
            </a:r>
          </a:p>
          <a:p>
            <a:pPr defTabSz="914367">
              <a:spcBef>
                <a:spcPct val="0"/>
              </a:spcBef>
              <a:buClr>
                <a:srgbClr val="D34817"/>
              </a:buClr>
              <a:buSzPct val="85000"/>
              <a:defRPr sz="3697">
                <a:uFill>
                  <a:solidFill>
                    <a:srgbClr val="000000"/>
                  </a:solidFill>
                </a:uFill>
                <a:latin typeface="Perpetua"/>
                <a:ea typeface="Perpetua"/>
                <a:cs typeface="Perpetua"/>
                <a:sym typeface="Perpetua"/>
              </a:defRPr>
            </a:pPr>
            <a:r>
              <a:rPr lang="en-US" sz="112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TI in China 1984-1996.</a:t>
            </a:r>
          </a:p>
          <a:p>
            <a:pPr lvl="3" defTabSz="914367">
              <a:spcBef>
                <a:spcPct val="0"/>
              </a:spcBef>
              <a:buClr>
                <a:srgbClr val="D34817"/>
              </a:buClr>
              <a:buSzPct val="85000"/>
              <a:buFont typeface="Wingdings" pitchFamily="2" charset="2"/>
              <a:buChar char="q"/>
              <a:defRPr sz="3697">
                <a:uFill>
                  <a:solidFill>
                    <a:srgbClr val="000000"/>
                  </a:solidFill>
                </a:uFill>
                <a:latin typeface="Perpetua"/>
                <a:ea typeface="Perpetua"/>
                <a:cs typeface="Perpetua"/>
                <a:sym typeface="Perpetua"/>
              </a:defRPr>
            </a:pPr>
            <a:r>
              <a:rPr lang="en-US" sz="11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TI’s semiconductor investigations in China.</a:t>
            </a:r>
          </a:p>
          <a:p>
            <a:pPr lvl="3" defTabSz="914367">
              <a:spcBef>
                <a:spcPct val="0"/>
              </a:spcBef>
              <a:buClr>
                <a:srgbClr val="D34817"/>
              </a:buClr>
              <a:buSzPct val="85000"/>
              <a:buFont typeface="Wingdings" pitchFamily="2" charset="2"/>
              <a:buChar char="q"/>
              <a:defRPr sz="3697">
                <a:uFill>
                  <a:solidFill>
                    <a:srgbClr val="000000"/>
                  </a:solidFill>
                </a:uFill>
                <a:latin typeface="Perpetua"/>
                <a:ea typeface="Perpetua"/>
                <a:cs typeface="Perpetua"/>
                <a:sym typeface="Perpetua"/>
              </a:defRPr>
            </a:pPr>
            <a:r>
              <a:rPr lang="en-US" sz="11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Our government discussions – semiconductor JVs and foundry exploration; leap-frog perspective.</a:t>
            </a:r>
          </a:p>
          <a:p>
            <a:pPr lvl="3" defTabSz="914367">
              <a:spcBef>
                <a:spcPct val="0"/>
              </a:spcBef>
              <a:buClr>
                <a:srgbClr val="D34817"/>
              </a:buClr>
              <a:buSzPct val="85000"/>
              <a:buFont typeface="Wingdings" pitchFamily="2" charset="2"/>
              <a:buChar char="q"/>
              <a:defRPr sz="3697">
                <a:uFill>
                  <a:solidFill>
                    <a:srgbClr val="000000"/>
                  </a:solidFill>
                </a:uFill>
                <a:latin typeface="Perpetua"/>
                <a:ea typeface="Perpetua"/>
                <a:cs typeface="Perpetua"/>
                <a:sym typeface="Perpetua"/>
              </a:defRPr>
            </a:pPr>
            <a:r>
              <a:rPr lang="en-US" sz="11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Government envisioned new age foundry = to take proven  laboratory capabilities to mass production</a:t>
            </a:r>
          </a:p>
          <a:p>
            <a:pPr lvl="3" defTabSz="914367">
              <a:spcBef>
                <a:spcPct val="0"/>
              </a:spcBef>
              <a:buClr>
                <a:srgbClr val="D34817"/>
              </a:buClr>
              <a:buSzPct val="85000"/>
              <a:buFont typeface="Wingdings" pitchFamily="2" charset="2"/>
              <a:buChar char="q"/>
              <a:defRPr sz="3697">
                <a:uFill>
                  <a:solidFill>
                    <a:srgbClr val="000000"/>
                  </a:solidFill>
                </a:uFill>
                <a:latin typeface="Perpetua"/>
                <a:ea typeface="Perpetua"/>
                <a:cs typeface="Perpetua"/>
                <a:sym typeface="Perpetua"/>
              </a:defRPr>
            </a:pPr>
            <a:r>
              <a:rPr lang="en-US" sz="11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Two insightful negotiations.</a:t>
            </a:r>
          </a:p>
          <a:p>
            <a:pPr lvl="4" defTabSz="914367">
              <a:spcBef>
                <a:spcPct val="0"/>
              </a:spcBef>
              <a:buClr>
                <a:srgbClr val="D34817"/>
              </a:buClr>
              <a:buSzPct val="85000"/>
              <a:buFont typeface="Wingdings" pitchFamily="2" charset="2"/>
              <a:buChar char="v"/>
              <a:defRPr sz="3697">
                <a:uFill>
                  <a:solidFill>
                    <a:srgbClr val="000000"/>
                  </a:solidFill>
                </a:uFill>
                <a:latin typeface="Perpetua"/>
                <a:ea typeface="Perpetua"/>
                <a:cs typeface="Perpetua"/>
                <a:sym typeface="Perpetua"/>
              </a:defRPr>
            </a:pPr>
            <a:r>
              <a:rPr lang="en-US" sz="9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ELCAP negotiations.</a:t>
            </a:r>
          </a:p>
          <a:p>
            <a:pPr lvl="4" defTabSz="914367">
              <a:spcBef>
                <a:spcPct val="0"/>
              </a:spcBef>
              <a:buClr>
                <a:srgbClr val="D34817"/>
              </a:buClr>
              <a:buSzPct val="85000"/>
              <a:buFont typeface="Wingdings" pitchFamily="2" charset="2"/>
              <a:buChar char="v"/>
              <a:defRPr sz="3697">
                <a:uFill>
                  <a:solidFill>
                    <a:srgbClr val="000000"/>
                  </a:solidFill>
                </a:uFill>
                <a:latin typeface="Perpetua"/>
                <a:ea typeface="Perpetua"/>
                <a:cs typeface="Perpetua"/>
                <a:sym typeface="Perpetua"/>
              </a:defRPr>
            </a:pPr>
            <a:r>
              <a:rPr lang="en-US" sz="9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“KLIXON”.</a:t>
            </a:r>
          </a:p>
          <a:p>
            <a:pPr marL="0" indent="0" defTabSz="914367">
              <a:spcBef>
                <a:spcPct val="0"/>
              </a:spcBef>
              <a:buClr>
                <a:srgbClr val="D34817"/>
              </a:buClr>
              <a:buSzPct val="85000"/>
              <a:buNone/>
              <a:defRPr sz="3697">
                <a:uFill>
                  <a:solidFill>
                    <a:srgbClr val="000000"/>
                  </a:solidFill>
                </a:uFill>
                <a:latin typeface="Perpetua"/>
                <a:ea typeface="Perpetua"/>
                <a:cs typeface="Perpetua"/>
                <a:sym typeface="Perpetua"/>
              </a:defRPr>
            </a:pPr>
            <a:endParaRPr lang="en-US" sz="8000" b="1" dirty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9DE72FB-7176-4F4F-8406-C597E6E0DF74}"/>
              </a:ext>
            </a:extLst>
          </p:cNvPr>
          <p:cNvSpPr txBox="1"/>
          <p:nvPr/>
        </p:nvSpPr>
        <p:spPr>
          <a:xfrm>
            <a:off x="3299254" y="46955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77084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904" y="0"/>
            <a:ext cx="8593528" cy="864952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uFill>
                  <a:solidFill>
                    <a:srgbClr val="0F13B1"/>
                  </a:solidFill>
                </a:uFill>
              </a:rPr>
              <a:t>Introduction </a:t>
            </a:r>
            <a:r>
              <a:rPr lang="en-US" sz="1800" dirty="0">
                <a:solidFill>
                  <a:schemeClr val="bg1"/>
                </a:solidFill>
                <a:uFill>
                  <a:solidFill>
                    <a:srgbClr val="0F13B1"/>
                  </a:solidFill>
                </a:uFill>
              </a:rPr>
              <a:t>(2/2)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4</a:t>
            </a:fld>
            <a:endParaRPr lang="en-US"/>
          </a:p>
        </p:txBody>
      </p:sp>
      <p:sp>
        <p:nvSpPr>
          <p:cNvPr id="5" name="Shape 159"/>
          <p:cNvSpPr>
            <a:spLocks noGrp="1"/>
          </p:cNvSpPr>
          <p:nvPr>
            <p:ph type="body" idx="1"/>
          </p:nvPr>
        </p:nvSpPr>
        <p:spPr>
          <a:xfrm>
            <a:off x="169473" y="1055076"/>
            <a:ext cx="8593527" cy="5697415"/>
          </a:xfrm>
          <a:prstGeom prst="rect">
            <a:avLst/>
          </a:prstGeom>
        </p:spPr>
        <p:txBody>
          <a:bodyPr lIns="88896" tIns="50798" rIns="88896" bIns="50798" anchor="t">
            <a:normAutofit fontScale="25000" lnSpcReduction="20000"/>
          </a:bodyPr>
          <a:lstStyle/>
          <a:p>
            <a:pPr marL="0" indent="0" defTabSz="914367">
              <a:spcBef>
                <a:spcPct val="0"/>
              </a:spcBef>
              <a:buClr>
                <a:srgbClr val="D34817"/>
              </a:buClr>
              <a:buSzPct val="85000"/>
              <a:buNone/>
              <a:defRPr sz="3697">
                <a:uFill>
                  <a:solidFill>
                    <a:srgbClr val="000000"/>
                  </a:solidFill>
                </a:uFill>
                <a:latin typeface="Perpetua"/>
                <a:ea typeface="Perpetua"/>
                <a:cs typeface="Perpetua"/>
                <a:sym typeface="Perpetua"/>
              </a:defRPr>
            </a:pPr>
            <a:r>
              <a:rPr sz="96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TSMC vs. SMIC</a:t>
            </a:r>
            <a:r>
              <a:rPr lang="en-US" sz="96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- 2003-2009</a:t>
            </a:r>
            <a:r>
              <a:rPr sz="96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: </a:t>
            </a:r>
            <a:r>
              <a:rPr lang="en-US" sz="96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The s</a:t>
            </a:r>
            <a:r>
              <a:rPr sz="96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cope/scale of SMIC’s </a:t>
            </a:r>
            <a:r>
              <a:rPr lang="en-US" sz="96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trade secret </a:t>
            </a:r>
            <a:r>
              <a:rPr sz="96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theft </a:t>
            </a:r>
            <a:r>
              <a:rPr lang="en-US" sz="96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(committed during 2000-2002) </a:t>
            </a:r>
            <a:r>
              <a:rPr sz="96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was massive</a:t>
            </a:r>
            <a:r>
              <a:rPr lang="en-US" sz="96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. </a:t>
            </a:r>
          </a:p>
          <a:p>
            <a:pPr marL="0" indent="0" defTabSz="914367">
              <a:spcBef>
                <a:spcPct val="0"/>
              </a:spcBef>
              <a:buClr>
                <a:srgbClr val="D34817"/>
              </a:buClr>
              <a:buSzPct val="85000"/>
              <a:buNone/>
              <a:defRPr sz="3697">
                <a:uFill>
                  <a:solidFill>
                    <a:srgbClr val="000000"/>
                  </a:solidFill>
                </a:uFill>
                <a:latin typeface="Perpetua"/>
                <a:ea typeface="Perpetua"/>
                <a:cs typeface="Perpetua"/>
                <a:sym typeface="Perpetua"/>
              </a:defRPr>
            </a:pPr>
            <a:endParaRPr lang="en-US" sz="8000" b="1" dirty="0">
              <a:solidFill>
                <a:schemeClr val="tx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defTabSz="914367">
              <a:spcBef>
                <a:spcPct val="0"/>
              </a:spcBef>
              <a:buClr>
                <a:srgbClr val="D34817"/>
              </a:buClr>
              <a:buSzPct val="85000"/>
              <a:buFont typeface="Wingdings" pitchFamily="2" charset="2"/>
              <a:buChar char="q"/>
              <a:defRPr sz="3697">
                <a:uFill>
                  <a:solidFill>
                    <a:srgbClr val="000000"/>
                  </a:solidFill>
                </a:uFill>
                <a:latin typeface="Perpetua"/>
                <a:ea typeface="Perpetua"/>
                <a:cs typeface="Perpetua"/>
                <a:sym typeface="Perpetua"/>
              </a:defRPr>
            </a:pPr>
            <a:r>
              <a:rPr lang="en-US" sz="8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During </a:t>
            </a:r>
            <a:r>
              <a:rPr lang="en-US" sz="8000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1990 discussions</a:t>
            </a:r>
            <a:r>
              <a:rPr lang="en-US" sz="8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, some China officials understood that </a:t>
            </a:r>
            <a:r>
              <a:rPr lang="en-US" sz="8000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Centrally Planned government technology initiatives had failed and caused China to lag</a:t>
            </a:r>
            <a:r>
              <a:rPr lang="en-US" sz="8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.</a:t>
            </a:r>
          </a:p>
          <a:p>
            <a:pPr lvl="1" defTabSz="914367">
              <a:spcBef>
                <a:spcPct val="0"/>
              </a:spcBef>
              <a:buClr>
                <a:srgbClr val="D34817"/>
              </a:buClr>
              <a:buSzPct val="85000"/>
              <a:buFont typeface="Wingdings" pitchFamily="2" charset="2"/>
              <a:buChar char="v"/>
              <a:defRPr sz="3697">
                <a:uFill>
                  <a:solidFill>
                    <a:srgbClr val="000000"/>
                  </a:solidFill>
                </a:uFill>
                <a:latin typeface="Perpetua"/>
                <a:ea typeface="Perpetua"/>
                <a:cs typeface="Perpetua"/>
                <a:sym typeface="Perpetua"/>
              </a:defRPr>
            </a:pPr>
            <a:r>
              <a:rPr lang="en-US" sz="8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Conversion of State-owned Radio Equipment Factories had failed</a:t>
            </a:r>
          </a:p>
          <a:p>
            <a:pPr defTabSz="914367">
              <a:spcBef>
                <a:spcPct val="0"/>
              </a:spcBef>
              <a:buClr>
                <a:srgbClr val="D34817"/>
              </a:buClr>
              <a:buSzPct val="85000"/>
              <a:buFont typeface="Wingdings" pitchFamily="2" charset="2"/>
              <a:buChar char="q"/>
              <a:defRPr sz="3697">
                <a:uFill>
                  <a:solidFill>
                    <a:srgbClr val="000000"/>
                  </a:solidFill>
                </a:uFill>
                <a:latin typeface="Perpetua"/>
                <a:ea typeface="Perpetua"/>
                <a:cs typeface="Perpetua"/>
                <a:sym typeface="Perpetua"/>
              </a:defRPr>
            </a:pPr>
            <a:r>
              <a:rPr lang="en-US" sz="8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By </a:t>
            </a:r>
            <a:r>
              <a:rPr lang="en-US" sz="8000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2000</a:t>
            </a:r>
            <a:r>
              <a:rPr lang="en-US" sz="8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, officials came to realize that they must have </a:t>
            </a:r>
            <a:r>
              <a:rPr lang="en-US" sz="8000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new approach to IC investment – Private focus with State subsidization and “leapfrog” effect</a:t>
            </a:r>
            <a:r>
              <a:rPr lang="en-US" sz="8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.</a:t>
            </a:r>
          </a:p>
          <a:p>
            <a:pPr marL="0" indent="0" defTabSz="914367">
              <a:spcBef>
                <a:spcPct val="0"/>
              </a:spcBef>
              <a:buClr>
                <a:srgbClr val="D34817"/>
              </a:buClr>
              <a:buSzPct val="85000"/>
              <a:buNone/>
              <a:defRPr sz="3697">
                <a:uFill>
                  <a:solidFill>
                    <a:srgbClr val="000000"/>
                  </a:solidFill>
                </a:uFill>
                <a:latin typeface="Perpetua"/>
                <a:ea typeface="Perpetua"/>
                <a:cs typeface="Perpetua"/>
                <a:sym typeface="Perpetua"/>
              </a:defRPr>
            </a:pPr>
            <a:endParaRPr lang="en-US" sz="8000" b="1" dirty="0">
              <a:solidFill>
                <a:schemeClr val="tx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defTabSz="914367">
              <a:spcBef>
                <a:spcPct val="0"/>
              </a:spcBef>
              <a:buClr>
                <a:srgbClr val="D34817"/>
              </a:buClr>
              <a:buSzPct val="85000"/>
              <a:buFont typeface="Wingdings" pitchFamily="2" charset="2"/>
              <a:buChar char="q"/>
              <a:defRPr sz="3697">
                <a:uFill>
                  <a:solidFill>
                    <a:srgbClr val="000000"/>
                  </a:solidFill>
                </a:uFill>
                <a:latin typeface="Perpetua"/>
                <a:ea typeface="Perpetua"/>
                <a:cs typeface="Perpetua"/>
                <a:sym typeface="Perpetua"/>
              </a:defRPr>
            </a:pPr>
            <a:r>
              <a:rPr lang="en-US" sz="80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SMIC/TSMC:</a:t>
            </a:r>
          </a:p>
          <a:p>
            <a:pPr lvl="1" defTabSz="914367">
              <a:spcBef>
                <a:spcPct val="0"/>
              </a:spcBef>
              <a:buClr>
                <a:srgbClr val="D34817"/>
              </a:buClr>
              <a:buSzPct val="85000"/>
              <a:buFont typeface="Wingdings" pitchFamily="2" charset="2"/>
              <a:buChar char="q"/>
              <a:defRPr sz="3697">
                <a:uFill>
                  <a:solidFill>
                    <a:srgbClr val="000000"/>
                  </a:solidFill>
                </a:uFill>
                <a:latin typeface="Perpetua"/>
                <a:ea typeface="Perpetua"/>
                <a:cs typeface="Perpetua"/>
                <a:sym typeface="Perpetua"/>
              </a:defRPr>
            </a:pPr>
            <a:r>
              <a:rPr lang="en-US" sz="7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Involving: 5 TSMC manufacturing plants including Singapore joint venture); R&amp;D data; customer information; semiconductor equipment; hiring of employees; etc.</a:t>
            </a:r>
            <a:endParaRPr lang="en-US" sz="7200" b="1" dirty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1" defTabSz="914367">
              <a:spcBef>
                <a:spcPct val="0"/>
              </a:spcBef>
              <a:buClr>
                <a:srgbClr val="D34817"/>
              </a:buClr>
              <a:buSzPct val="85000"/>
              <a:buFont typeface="Wingdings" pitchFamily="2" charset="2"/>
              <a:buChar char="q"/>
              <a:defRPr sz="3697">
                <a:uFill>
                  <a:solidFill>
                    <a:srgbClr val="000000"/>
                  </a:solidFill>
                </a:uFill>
                <a:latin typeface="Perpetua"/>
                <a:ea typeface="Perpetua"/>
                <a:cs typeface="Perpetua"/>
                <a:sym typeface="Perpetua"/>
              </a:defRPr>
            </a:pPr>
            <a:r>
              <a:rPr lang="en-US" sz="7200" dirty="0">
                <a:solidFill>
                  <a:schemeClr val="tx1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Litigation in five different jurisdictions </a:t>
            </a:r>
            <a:r>
              <a:rPr lang="en-US" sz="72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(China (2006-09), Taiwan (2002), California (Federal (2003-4) and State (2003-05; 2005-09), and ITC (2004). Importance/Complexities of a coordinated approach. </a:t>
            </a:r>
          </a:p>
          <a:p>
            <a:pPr lvl="1" defTabSz="914367">
              <a:spcBef>
                <a:spcPct val="0"/>
              </a:spcBef>
              <a:buClr>
                <a:srgbClr val="D34817"/>
              </a:buClr>
              <a:buSzPct val="85000"/>
              <a:buFont typeface="Wingdings" pitchFamily="2" charset="2"/>
              <a:buChar char="q"/>
              <a:defRPr sz="3697">
                <a:uFill>
                  <a:solidFill>
                    <a:srgbClr val="000000"/>
                  </a:solidFill>
                </a:uFill>
                <a:latin typeface="Perpetua"/>
                <a:ea typeface="Perpetua"/>
                <a:cs typeface="Perpetua"/>
                <a:sym typeface="Perpetua"/>
              </a:defRPr>
            </a:pPr>
            <a:r>
              <a:rPr lang="en-US" sz="72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During 2006 litigation, SMIC admitted to having more than </a:t>
            </a:r>
            <a:r>
              <a:rPr lang="en-US" sz="7200" u="sng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550,000</a:t>
            </a:r>
            <a:r>
              <a:rPr lang="en-US" sz="72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pages of actual TSMC documents. </a:t>
            </a:r>
            <a:r>
              <a:rPr lang="en-US" sz="7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SMIC produced </a:t>
            </a:r>
            <a:r>
              <a:rPr lang="en-US" sz="7200" u="sng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7.5M pages of documents including metadata information establishing massive trade secret theft. 20 terabytes (20,000 gigabytes).</a:t>
            </a:r>
            <a:endParaRPr lang="en-US" sz="7200" dirty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1" defTabSz="914367">
              <a:spcBef>
                <a:spcPct val="0"/>
              </a:spcBef>
              <a:buClr>
                <a:srgbClr val="D34817"/>
              </a:buClr>
              <a:buSzPct val="85000"/>
              <a:buFont typeface="Wingdings" pitchFamily="2" charset="2"/>
              <a:buChar char="q"/>
              <a:defRPr sz="3697">
                <a:uFill>
                  <a:solidFill>
                    <a:srgbClr val="000000"/>
                  </a:solidFill>
                </a:uFill>
                <a:latin typeface="Perpetua"/>
                <a:ea typeface="Perpetua"/>
                <a:cs typeface="Perpetua"/>
                <a:sym typeface="Perpetua"/>
              </a:defRPr>
            </a:pPr>
            <a:r>
              <a:rPr lang="en-US" sz="72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TSMC started the 2006 litigation with more than </a:t>
            </a:r>
            <a:r>
              <a:rPr lang="en-US" sz="7200" u="sng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1,379</a:t>
            </a:r>
            <a:r>
              <a:rPr lang="en-US" sz="72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trade secret items identified (started with 3,000).  </a:t>
            </a:r>
            <a:r>
              <a:rPr lang="en-US" sz="7200" u="sng" dirty="0">
                <a:solidFill>
                  <a:schemeClr val="tx1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94</a:t>
            </a:r>
            <a:r>
              <a:rPr lang="en-US" sz="7200" dirty="0">
                <a:solidFill>
                  <a:schemeClr val="tx1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trade secrets went to trial in 2009</a:t>
            </a:r>
            <a:endParaRPr lang="en-US" sz="7200" dirty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1" defTabSz="914367">
              <a:spcBef>
                <a:spcPct val="0"/>
              </a:spcBef>
              <a:buClr>
                <a:srgbClr val="D34817"/>
              </a:buClr>
              <a:buSzPct val="85000"/>
              <a:buFont typeface="Wingdings" pitchFamily="2" charset="2"/>
              <a:buChar char="q"/>
              <a:defRPr sz="3697">
                <a:uFill>
                  <a:solidFill>
                    <a:srgbClr val="000000"/>
                  </a:solidFill>
                </a:uFill>
                <a:latin typeface="Perpetua"/>
                <a:ea typeface="Perpetua"/>
                <a:cs typeface="Perpetua"/>
                <a:sym typeface="Perpetua"/>
              </a:defRPr>
            </a:pPr>
            <a:r>
              <a:rPr sz="72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SMIC </a:t>
            </a:r>
            <a:r>
              <a:rPr sz="7200" dirty="0">
                <a:solidFill>
                  <a:schemeClr val="tx1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misappropriated </a:t>
            </a:r>
            <a:r>
              <a:rPr lang="en-US" sz="7200" dirty="0">
                <a:solidFill>
                  <a:schemeClr val="tx1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massive amounts of </a:t>
            </a:r>
            <a:r>
              <a:rPr sz="7200" dirty="0">
                <a:solidFill>
                  <a:schemeClr val="tx1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TSMC information </a:t>
            </a:r>
            <a:r>
              <a:rPr lang="en-US" sz="72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directly </a:t>
            </a:r>
            <a:r>
              <a:rPr sz="72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from at least 4 separate technology platforms: 0.35um, 0.25um, 0.18um and 0.13um; </a:t>
            </a:r>
            <a:r>
              <a:rPr lang="en-US" sz="72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Contaminating down to .90u</a:t>
            </a:r>
            <a:endParaRPr sz="7200" dirty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922388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904" y="0"/>
            <a:ext cx="8593528" cy="864952"/>
          </a:xfrm>
        </p:spPr>
        <p:txBody>
          <a:bodyPr/>
          <a:lstStyle/>
          <a:p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Historical Considerations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5</a:t>
            </a:fld>
            <a:endParaRPr lang="en-US"/>
          </a:p>
        </p:txBody>
      </p:sp>
      <p:sp>
        <p:nvSpPr>
          <p:cNvPr id="5" name="Shape 159"/>
          <p:cNvSpPr>
            <a:spLocks noGrp="1"/>
          </p:cNvSpPr>
          <p:nvPr>
            <p:ph type="body" idx="1"/>
          </p:nvPr>
        </p:nvSpPr>
        <p:spPr>
          <a:xfrm>
            <a:off x="199292" y="1055076"/>
            <a:ext cx="8769140" cy="5697415"/>
          </a:xfrm>
          <a:prstGeom prst="rect">
            <a:avLst/>
          </a:prstGeom>
        </p:spPr>
        <p:txBody>
          <a:bodyPr lIns="88896" tIns="50798" rIns="88896" bIns="50798" anchor="t">
            <a:normAutofit/>
          </a:bodyPr>
          <a:lstStyle/>
          <a:p>
            <a:pPr defTabSz="914367">
              <a:spcBef>
                <a:spcPct val="0"/>
              </a:spcBef>
              <a:buClr>
                <a:srgbClr val="D34817"/>
              </a:buClr>
              <a:buSzPct val="85000"/>
              <a:defRPr sz="3697">
                <a:uFill>
                  <a:solidFill>
                    <a:srgbClr val="000000"/>
                  </a:solidFill>
                </a:uFill>
                <a:latin typeface="Perpetua"/>
                <a:ea typeface="Perpetua"/>
                <a:cs typeface="Perpetua"/>
                <a:sym typeface="Perpetua"/>
              </a:defRPr>
            </a:pP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Earliest history – </a:t>
            </a:r>
            <a:r>
              <a:rPr lang="en-US" sz="2000" b="1" u="sng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intellectual creations were the rights of the emperors 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– legal protection was focused on protecting the emperor’s assets, not those of creator.</a:t>
            </a:r>
          </a:p>
          <a:p>
            <a:pPr lvl="1" defTabSz="914367">
              <a:spcBef>
                <a:spcPct val="0"/>
              </a:spcBef>
              <a:buClr>
                <a:srgbClr val="D34817"/>
              </a:buClr>
              <a:buSzPct val="85000"/>
              <a:defRPr sz="3697">
                <a:uFill>
                  <a:solidFill>
                    <a:srgbClr val="000000"/>
                  </a:solidFill>
                </a:uFill>
                <a:latin typeface="Perpetua"/>
                <a:ea typeface="Perpetua"/>
                <a:cs typeface="Perpetua"/>
                <a:sym typeface="Perpetua"/>
              </a:defRPr>
            </a:pPr>
            <a:r>
              <a:rPr lang="en-US" sz="2000" b="1" u="sng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IP evolved over history as Government/ societal/ national assets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.</a:t>
            </a:r>
          </a:p>
          <a:p>
            <a:pPr defTabSz="914367">
              <a:spcBef>
                <a:spcPct val="0"/>
              </a:spcBef>
              <a:buClr>
                <a:srgbClr val="D34817"/>
              </a:buClr>
              <a:buSzPct val="85000"/>
              <a:defRPr sz="3697">
                <a:uFill>
                  <a:solidFill>
                    <a:srgbClr val="000000"/>
                  </a:solidFill>
                </a:uFill>
                <a:latin typeface="Perpetua"/>
                <a:ea typeface="Perpetua"/>
                <a:cs typeface="Perpetua"/>
                <a:sym typeface="Perpetua"/>
              </a:defRPr>
            </a:pPr>
            <a:r>
              <a:rPr lang="en-US" sz="2000" b="1" u="sng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Communal/societal goals 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and objectives through dynasties to Ch’ing.</a:t>
            </a:r>
          </a:p>
          <a:p>
            <a:pPr defTabSz="914367">
              <a:spcBef>
                <a:spcPct val="0"/>
              </a:spcBef>
              <a:buClr>
                <a:srgbClr val="D34817"/>
              </a:buClr>
              <a:buSzPct val="85000"/>
              <a:defRPr sz="3697">
                <a:uFill>
                  <a:solidFill>
                    <a:srgbClr val="000000"/>
                  </a:solidFill>
                </a:uFill>
                <a:latin typeface="Perpetua"/>
                <a:ea typeface="Perpetua"/>
                <a:cs typeface="Perpetua"/>
                <a:sym typeface="Perpetua"/>
              </a:defRPr>
            </a:pPr>
            <a:r>
              <a:rPr lang="en-US" sz="2000" b="1" u="sng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Copying = acts of emulation, refinement-perfection.</a:t>
            </a:r>
          </a:p>
          <a:p>
            <a:pPr lvl="1" defTabSz="914367">
              <a:spcBef>
                <a:spcPct val="0"/>
              </a:spcBef>
              <a:buClr>
                <a:srgbClr val="D34817"/>
              </a:buClr>
              <a:buSzPct val="85000"/>
              <a:defRPr sz="3697">
                <a:uFill>
                  <a:solidFill>
                    <a:srgbClr val="000000"/>
                  </a:solidFill>
                </a:uFill>
                <a:latin typeface="Perpetua"/>
                <a:ea typeface="Perpetua"/>
                <a:cs typeface="Perpetua"/>
                <a:sym typeface="Perpetua"/>
              </a:defRPr>
            </a:pPr>
            <a:r>
              <a:rPr lang="en-US" sz="2000" b="1" u="sng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Reverse engineering = technological counterpart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.</a:t>
            </a:r>
          </a:p>
          <a:p>
            <a:pPr defTabSz="914367">
              <a:spcBef>
                <a:spcPct val="0"/>
              </a:spcBef>
              <a:buClr>
                <a:srgbClr val="D34817"/>
              </a:buClr>
              <a:buSzPct val="85000"/>
              <a:defRPr sz="3697">
                <a:uFill>
                  <a:solidFill>
                    <a:srgbClr val="000000"/>
                  </a:solidFill>
                </a:uFill>
                <a:latin typeface="Perpetua"/>
                <a:ea typeface="Perpetua"/>
                <a:cs typeface="Perpetua"/>
                <a:sym typeface="Perpetua"/>
              </a:defRPr>
            </a:pPr>
            <a:r>
              <a:rPr lang="en-US" sz="2000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Historically, nearly all IP reform = arising from international trade pressures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.</a:t>
            </a:r>
          </a:p>
          <a:p>
            <a:pPr lvl="2" defTabSz="914367">
              <a:spcBef>
                <a:spcPct val="0"/>
              </a:spcBef>
              <a:buClr>
                <a:srgbClr val="D34817"/>
              </a:buClr>
              <a:buSzPct val="85000"/>
              <a:buFont typeface="Wingdings" pitchFamily="2" charset="2"/>
              <a:buChar char="v"/>
              <a:defRPr sz="3697">
                <a:uFill>
                  <a:solidFill>
                    <a:srgbClr val="000000"/>
                  </a:solidFill>
                </a:uFill>
                <a:latin typeface="Perpetua"/>
                <a:ea typeface="Perpetua"/>
                <a:cs typeface="Perpetua"/>
                <a:sym typeface="Perpetua"/>
              </a:defRPr>
            </a:pP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1842/1844 (Opium wars, Britain, France and US);</a:t>
            </a:r>
          </a:p>
          <a:p>
            <a:pPr lvl="2" defTabSz="914367">
              <a:spcBef>
                <a:spcPct val="0"/>
              </a:spcBef>
              <a:buClr>
                <a:srgbClr val="D34817"/>
              </a:buClr>
              <a:buSzPct val="85000"/>
              <a:buFont typeface="Wingdings" pitchFamily="2" charset="2"/>
              <a:buChar char="v"/>
              <a:defRPr sz="3697">
                <a:uFill>
                  <a:solidFill>
                    <a:srgbClr val="000000"/>
                  </a:solidFill>
                </a:uFill>
                <a:latin typeface="Perpetua"/>
                <a:ea typeface="Perpetua"/>
                <a:cs typeface="Perpetua"/>
                <a:sym typeface="Perpetua"/>
              </a:defRPr>
            </a:pP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1860 – Arrow War</a:t>
            </a:r>
          </a:p>
          <a:p>
            <a:pPr lvl="2" defTabSz="914367">
              <a:spcBef>
                <a:spcPct val="0"/>
              </a:spcBef>
              <a:buClr>
                <a:srgbClr val="D34817"/>
              </a:buClr>
              <a:buSzPct val="85000"/>
              <a:buFont typeface="Wingdings" pitchFamily="2" charset="2"/>
              <a:buChar char="v"/>
              <a:defRPr sz="3697">
                <a:uFill>
                  <a:solidFill>
                    <a:srgbClr val="000000"/>
                  </a:solidFill>
                </a:uFill>
                <a:latin typeface="Perpetua"/>
                <a:ea typeface="Perpetua"/>
                <a:cs typeface="Perpetua"/>
                <a:sym typeface="Perpetua"/>
              </a:defRPr>
            </a:pP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Treaty Ports – US in Shanghai, litigated China IP disputes under US law in US Court sitting in Shanghai.</a:t>
            </a:r>
          </a:p>
          <a:p>
            <a:pPr lvl="2" defTabSz="914367">
              <a:spcBef>
                <a:spcPct val="0"/>
              </a:spcBef>
              <a:buClr>
                <a:srgbClr val="D34817"/>
              </a:buClr>
              <a:buSzPct val="85000"/>
              <a:buFont typeface="Wingdings" pitchFamily="2" charset="2"/>
              <a:buChar char="v"/>
              <a:defRPr sz="3697">
                <a:uFill>
                  <a:solidFill>
                    <a:srgbClr val="000000"/>
                  </a:solidFill>
                </a:uFill>
                <a:latin typeface="Perpetua"/>
                <a:ea typeface="Perpetua"/>
                <a:cs typeface="Perpetua"/>
                <a:sym typeface="Perpetua"/>
              </a:defRPr>
            </a:pP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1906-1930, Civil Law Reform, especially IP under foreign pressure</a:t>
            </a:r>
          </a:p>
          <a:p>
            <a:pPr lvl="3" defTabSz="914367">
              <a:spcBef>
                <a:spcPct val="0"/>
              </a:spcBef>
              <a:buClr>
                <a:srgbClr val="D34817"/>
              </a:buClr>
              <a:buSzPct val="85000"/>
              <a:buFont typeface="Wingdings" pitchFamily="2" charset="2"/>
              <a:buChar char="Ø"/>
              <a:defRPr sz="3697">
                <a:uFill>
                  <a:solidFill>
                    <a:srgbClr val="000000"/>
                  </a:solidFill>
                </a:uFill>
                <a:latin typeface="Perpetua"/>
                <a:ea typeface="Perpetua"/>
                <a:cs typeface="Perpetua"/>
                <a:sym typeface="Perpetua"/>
              </a:defRPr>
            </a:pP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1910/15 – Copyright law</a:t>
            </a:r>
          </a:p>
          <a:p>
            <a:pPr lvl="3" defTabSz="914367">
              <a:spcBef>
                <a:spcPct val="0"/>
              </a:spcBef>
              <a:buClr>
                <a:srgbClr val="D34817"/>
              </a:buClr>
              <a:buSzPct val="85000"/>
              <a:buFont typeface="Wingdings" pitchFamily="2" charset="2"/>
              <a:buChar char="Ø"/>
              <a:defRPr sz="3697">
                <a:uFill>
                  <a:solidFill>
                    <a:srgbClr val="000000"/>
                  </a:solidFill>
                </a:uFill>
                <a:latin typeface="Perpetua"/>
                <a:ea typeface="Perpetua"/>
                <a:cs typeface="Perpetua"/>
                <a:sym typeface="Perpetua"/>
              </a:defRPr>
            </a:pP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1912 – Patent law</a:t>
            </a:r>
          </a:p>
          <a:p>
            <a:pPr lvl="3" defTabSz="914367">
              <a:spcBef>
                <a:spcPct val="0"/>
              </a:spcBef>
              <a:buClr>
                <a:srgbClr val="D34817"/>
              </a:buClr>
              <a:buSzPct val="85000"/>
              <a:buFont typeface="Wingdings" pitchFamily="2" charset="2"/>
              <a:buChar char="Ø"/>
              <a:defRPr sz="3697">
                <a:uFill>
                  <a:solidFill>
                    <a:srgbClr val="000000"/>
                  </a:solidFill>
                </a:uFill>
                <a:latin typeface="Perpetua"/>
                <a:ea typeface="Perpetua"/>
                <a:cs typeface="Perpetua"/>
                <a:sym typeface="Perpetua"/>
              </a:defRPr>
            </a:pP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1923- Trademark law</a:t>
            </a:r>
          </a:p>
          <a:p>
            <a:pPr defTabSz="914367">
              <a:spcBef>
                <a:spcPct val="0"/>
              </a:spcBef>
              <a:buClr>
                <a:srgbClr val="D34817"/>
              </a:buClr>
              <a:buSzPct val="85000"/>
              <a:defRPr sz="3697">
                <a:uFill>
                  <a:solidFill>
                    <a:srgbClr val="000000"/>
                  </a:solidFill>
                </a:uFill>
                <a:latin typeface="Perpetua"/>
                <a:ea typeface="Perpetua"/>
                <a:cs typeface="Perpetua"/>
                <a:sym typeface="Perpetua"/>
              </a:defRPr>
            </a:pP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Yen FU – </a:t>
            </a:r>
            <a:r>
              <a:rPr lang="en-US" sz="2000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In Search of Wealth and Power 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(State Role, especially Japan, China)</a:t>
            </a:r>
          </a:p>
          <a:p>
            <a:pPr defTabSz="914367">
              <a:spcBef>
                <a:spcPct val="0"/>
              </a:spcBef>
              <a:buClr>
                <a:srgbClr val="D34817"/>
              </a:buClr>
              <a:buSzPct val="85000"/>
              <a:defRPr sz="3697">
                <a:uFill>
                  <a:solidFill>
                    <a:srgbClr val="000000"/>
                  </a:solidFill>
                </a:uFill>
                <a:latin typeface="Perpetua"/>
                <a:ea typeface="Perpetua"/>
                <a:cs typeface="Perpetua"/>
                <a:sym typeface="Perpetua"/>
              </a:defRPr>
            </a:pP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China Supreme Court decisions during Republican era.</a:t>
            </a:r>
          </a:p>
          <a:p>
            <a:pPr defTabSz="914367">
              <a:spcBef>
                <a:spcPct val="0"/>
              </a:spcBef>
              <a:buClr>
                <a:srgbClr val="D34817"/>
              </a:buClr>
              <a:buSzPct val="85000"/>
              <a:defRPr sz="3697">
                <a:uFill>
                  <a:solidFill>
                    <a:srgbClr val="000000"/>
                  </a:solidFill>
                </a:uFill>
                <a:latin typeface="Perpetua"/>
                <a:ea typeface="Perpetua"/>
                <a:cs typeface="Perpetua"/>
                <a:sym typeface="Perpetua"/>
              </a:defRPr>
            </a:pP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History – generally one of hollow promises, except 1910’s and 1920’s</a:t>
            </a:r>
            <a:endParaRPr lang="en-US" sz="8000" b="1" dirty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9DE72FB-7176-4F4F-8406-C597E6E0DF74}"/>
              </a:ext>
            </a:extLst>
          </p:cNvPr>
          <p:cNvSpPr txBox="1"/>
          <p:nvPr/>
        </p:nvSpPr>
        <p:spPr>
          <a:xfrm>
            <a:off x="3299254" y="46955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87087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fill="hold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904" y="0"/>
            <a:ext cx="5865258" cy="864952"/>
          </a:xfrm>
        </p:spPr>
        <p:txBody>
          <a:bodyPr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Importance of IP in Contemporary </a:t>
            </a:r>
            <a:b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 – China Technology/Trade Rivalry.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6</a:t>
            </a:fld>
            <a:endParaRPr lang="en-US"/>
          </a:p>
        </p:txBody>
      </p:sp>
      <p:sp>
        <p:nvSpPr>
          <p:cNvPr id="5" name="Shape 159"/>
          <p:cNvSpPr>
            <a:spLocks noGrp="1"/>
          </p:cNvSpPr>
          <p:nvPr>
            <p:ph type="body" idx="1"/>
          </p:nvPr>
        </p:nvSpPr>
        <p:spPr>
          <a:xfrm>
            <a:off x="199292" y="1055076"/>
            <a:ext cx="8697477" cy="5333367"/>
          </a:xfrm>
          <a:prstGeom prst="rect">
            <a:avLst/>
          </a:prstGeom>
        </p:spPr>
        <p:txBody>
          <a:bodyPr lIns="88896" tIns="50798" rIns="88896" bIns="50798" anchor="t">
            <a:normAutofit/>
          </a:bodyPr>
          <a:lstStyle/>
          <a:p>
            <a:pPr defTabSz="914367">
              <a:spcBef>
                <a:spcPct val="0"/>
              </a:spcBef>
              <a:buClr>
                <a:srgbClr val="D34817"/>
              </a:buClr>
              <a:buSzPct val="85000"/>
              <a:buFont typeface="Wingdings" pitchFamily="2" charset="2"/>
              <a:buChar char="q"/>
              <a:defRPr sz="3697">
                <a:uFill>
                  <a:solidFill>
                    <a:srgbClr val="000000"/>
                  </a:solidFill>
                </a:uFill>
                <a:latin typeface="Perpetua"/>
                <a:ea typeface="Perpetua"/>
                <a:cs typeface="Perpetua"/>
                <a:sym typeface="Perpetua"/>
              </a:defRPr>
            </a:pPr>
            <a:r>
              <a:rPr lang="en-US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Technology advancement: IP as foundational for both US and China.</a:t>
            </a:r>
          </a:p>
          <a:p>
            <a:pPr lvl="1" defTabSz="914367">
              <a:spcBef>
                <a:spcPct val="0"/>
              </a:spcBef>
              <a:buClr>
                <a:srgbClr val="D34817"/>
              </a:buClr>
              <a:buSzPct val="85000"/>
              <a:buFont typeface="Courier New" panose="02070309020205020404" pitchFamily="49" charset="0"/>
              <a:buChar char="o"/>
              <a:defRPr sz="3697">
                <a:uFill>
                  <a:solidFill>
                    <a:srgbClr val="000000"/>
                  </a:solidFill>
                </a:uFill>
                <a:latin typeface="Perpetua"/>
                <a:ea typeface="Perpetua"/>
                <a:cs typeface="Perpetua"/>
                <a:sym typeface="Perpetua"/>
              </a:defRPr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But, like Western and Eastern medicine, fundamental divergence. </a:t>
            </a:r>
          </a:p>
          <a:p>
            <a:pPr defTabSz="914367">
              <a:spcBef>
                <a:spcPct val="0"/>
              </a:spcBef>
              <a:buClr>
                <a:srgbClr val="D34817"/>
              </a:buClr>
              <a:buSzPct val="85000"/>
              <a:buFont typeface="Wingdings" pitchFamily="2" charset="2"/>
              <a:buChar char="q"/>
              <a:defRPr sz="3697">
                <a:uFill>
                  <a:solidFill>
                    <a:srgbClr val="000000"/>
                  </a:solidFill>
                </a:uFill>
                <a:latin typeface="Perpetua"/>
                <a:ea typeface="Perpetua"/>
                <a:cs typeface="Perpetua"/>
                <a:sym typeface="Perpetua"/>
              </a:defRPr>
            </a:pP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U.S.</a:t>
            </a:r>
          </a:p>
          <a:p>
            <a:pPr lvl="1" defTabSz="914367">
              <a:spcBef>
                <a:spcPct val="0"/>
              </a:spcBef>
              <a:buClr>
                <a:srgbClr val="D34817"/>
              </a:buClr>
              <a:buSzPct val="85000"/>
              <a:buFont typeface="Courier New" panose="02070309020205020404" pitchFamily="49" charset="0"/>
              <a:buChar char="o"/>
              <a:defRPr sz="3697">
                <a:uFill>
                  <a:solidFill>
                    <a:srgbClr val="000000"/>
                  </a:solidFill>
                </a:uFill>
                <a:latin typeface="Perpetua"/>
                <a:ea typeface="Perpetua"/>
                <a:cs typeface="Perpetua"/>
                <a:sym typeface="Perpetua"/>
              </a:defRPr>
            </a:pPr>
            <a:r>
              <a:rPr lang="en-US" sz="2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Rule of Law;</a:t>
            </a:r>
          </a:p>
          <a:p>
            <a:pPr lvl="1" defTabSz="914367">
              <a:spcBef>
                <a:spcPct val="0"/>
              </a:spcBef>
              <a:buClr>
                <a:srgbClr val="D34817"/>
              </a:buClr>
              <a:buSzPct val="85000"/>
              <a:buFont typeface="Courier New" panose="02070309020205020404" pitchFamily="49" charset="0"/>
              <a:buChar char="o"/>
              <a:defRPr sz="3697">
                <a:uFill>
                  <a:solidFill>
                    <a:srgbClr val="000000"/>
                  </a:solidFill>
                </a:uFill>
                <a:latin typeface="Perpetua"/>
                <a:ea typeface="Perpetua"/>
                <a:cs typeface="Perpetua"/>
                <a:sym typeface="Perpetua"/>
              </a:defRPr>
            </a:pPr>
            <a:r>
              <a:rPr lang="en-US" sz="2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Individualism;</a:t>
            </a:r>
          </a:p>
          <a:p>
            <a:pPr lvl="1" defTabSz="914367">
              <a:spcBef>
                <a:spcPct val="0"/>
              </a:spcBef>
              <a:buClr>
                <a:srgbClr val="D34817"/>
              </a:buClr>
              <a:buSzPct val="85000"/>
              <a:buFont typeface="Courier New" panose="02070309020205020404" pitchFamily="49" charset="0"/>
              <a:buChar char="o"/>
              <a:defRPr sz="3697">
                <a:uFill>
                  <a:solidFill>
                    <a:srgbClr val="000000"/>
                  </a:solidFill>
                </a:uFill>
                <a:latin typeface="Perpetua"/>
                <a:ea typeface="Perpetua"/>
                <a:cs typeface="Perpetua"/>
                <a:sym typeface="Perpetua"/>
              </a:defRPr>
            </a:pPr>
            <a:r>
              <a:rPr lang="en-US" sz="2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Knowledge-based, free enterprise;</a:t>
            </a:r>
          </a:p>
          <a:p>
            <a:pPr lvl="1" defTabSz="914367">
              <a:spcBef>
                <a:spcPct val="0"/>
              </a:spcBef>
              <a:buClr>
                <a:srgbClr val="D34817"/>
              </a:buClr>
              <a:buSzPct val="85000"/>
              <a:buFont typeface="Courier New" panose="02070309020205020404" pitchFamily="49" charset="0"/>
              <a:buChar char="o"/>
              <a:defRPr sz="3697">
                <a:uFill>
                  <a:solidFill>
                    <a:srgbClr val="000000"/>
                  </a:solidFill>
                </a:uFill>
                <a:latin typeface="Perpetua"/>
                <a:ea typeface="Perpetua"/>
                <a:cs typeface="Perpetua"/>
                <a:sym typeface="Perpetua"/>
              </a:defRPr>
            </a:pPr>
            <a:r>
              <a:rPr lang="en-US" sz="2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Laws protect, encourage, and reward individual creativity;</a:t>
            </a:r>
          </a:p>
          <a:p>
            <a:pPr lvl="1" defTabSz="914367">
              <a:spcBef>
                <a:spcPct val="0"/>
              </a:spcBef>
              <a:buClr>
                <a:srgbClr val="D34817"/>
              </a:buClr>
              <a:buSzPct val="85000"/>
              <a:buFont typeface="Courier New" panose="02070309020205020404" pitchFamily="49" charset="0"/>
              <a:buChar char="o"/>
              <a:defRPr sz="3697">
                <a:uFill>
                  <a:solidFill>
                    <a:srgbClr val="000000"/>
                  </a:solidFill>
                </a:uFill>
                <a:latin typeface="Perpetua"/>
                <a:ea typeface="Perpetua"/>
                <a:cs typeface="Perpetua"/>
                <a:sym typeface="Perpetua"/>
              </a:defRPr>
            </a:pPr>
            <a:r>
              <a:rPr lang="en-US" sz="28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Trade Wars – IP as Quiver of Arrows, but bounce off Great wall of China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9DE72FB-7176-4F4F-8406-C597E6E0DF74}"/>
              </a:ext>
            </a:extLst>
          </p:cNvPr>
          <p:cNvSpPr txBox="1"/>
          <p:nvPr/>
        </p:nvSpPr>
        <p:spPr>
          <a:xfrm>
            <a:off x="3299254" y="46955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39885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771503" cy="864952"/>
          </a:xfrm>
        </p:spPr>
        <p:txBody>
          <a:bodyPr/>
          <a:lstStyle/>
          <a:p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Importance of IP in Contemporary </a:t>
            </a:r>
            <a:b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 – China Technology/Trade rivalry. 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2/2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7</a:t>
            </a:fld>
            <a:endParaRPr lang="en-US"/>
          </a:p>
        </p:txBody>
      </p:sp>
      <p:sp>
        <p:nvSpPr>
          <p:cNvPr id="5" name="Shape 159"/>
          <p:cNvSpPr>
            <a:spLocks noGrp="1"/>
          </p:cNvSpPr>
          <p:nvPr>
            <p:ph type="body" idx="1"/>
          </p:nvPr>
        </p:nvSpPr>
        <p:spPr>
          <a:xfrm>
            <a:off x="199292" y="838890"/>
            <a:ext cx="8697477" cy="5913602"/>
          </a:xfrm>
          <a:prstGeom prst="rect">
            <a:avLst/>
          </a:prstGeom>
        </p:spPr>
        <p:txBody>
          <a:bodyPr lIns="88896" tIns="50798" rIns="88896" bIns="50798" anchor="t">
            <a:normAutofit/>
          </a:bodyPr>
          <a:lstStyle/>
          <a:p>
            <a:pPr defTabSz="914367">
              <a:spcBef>
                <a:spcPct val="0"/>
              </a:spcBef>
              <a:buClr>
                <a:srgbClr val="D34817"/>
              </a:buClr>
              <a:buSzPct val="85000"/>
              <a:buFont typeface="Wingdings" pitchFamily="2" charset="2"/>
              <a:buChar char="q"/>
              <a:defRPr sz="3697">
                <a:uFill>
                  <a:solidFill>
                    <a:srgbClr val="000000"/>
                  </a:solidFill>
                </a:uFill>
                <a:latin typeface="Perpetua"/>
                <a:ea typeface="Perpetua"/>
                <a:cs typeface="Perpetua"/>
                <a:sym typeface="Perpetua"/>
              </a:defRPr>
            </a:pP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China.</a:t>
            </a:r>
          </a:p>
          <a:p>
            <a:pPr lvl="1" defTabSz="914367">
              <a:spcBef>
                <a:spcPct val="0"/>
              </a:spcBef>
              <a:buClr>
                <a:srgbClr val="D34817"/>
              </a:buClr>
              <a:buSzPct val="85000"/>
              <a:buFont typeface="Courier New" panose="02070309020205020404" pitchFamily="49" charset="0"/>
              <a:buChar char="o"/>
              <a:defRPr sz="3697">
                <a:uFill>
                  <a:solidFill>
                    <a:srgbClr val="000000"/>
                  </a:solidFill>
                </a:uFill>
                <a:latin typeface="Perpetua"/>
                <a:ea typeface="Perpetua"/>
                <a:cs typeface="Perpetua"/>
                <a:sym typeface="Perpetua"/>
              </a:defRPr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Codified and modified Rule of Law;	</a:t>
            </a:r>
          </a:p>
          <a:p>
            <a:pPr lvl="2" defTabSz="914367">
              <a:spcBef>
                <a:spcPct val="0"/>
              </a:spcBef>
              <a:buClr>
                <a:srgbClr val="D34817"/>
              </a:buClr>
              <a:buSzPct val="85000"/>
              <a:buFont typeface="Wingdings" pitchFamily="2" charset="2"/>
              <a:buChar char="v"/>
              <a:defRPr sz="3697">
                <a:uFill>
                  <a:solidFill>
                    <a:srgbClr val="000000"/>
                  </a:solidFill>
                </a:uFill>
                <a:latin typeface="Perpetua"/>
                <a:ea typeface="Perpetua"/>
                <a:cs typeface="Perpetua"/>
                <a:sym typeface="Perpetua"/>
              </a:defRPr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Structural/courts exist but diverge from US model.</a:t>
            </a:r>
          </a:p>
          <a:p>
            <a:pPr defTabSz="914367">
              <a:spcBef>
                <a:spcPct val="0"/>
              </a:spcBef>
              <a:buClr>
                <a:srgbClr val="D34817"/>
              </a:buClr>
              <a:buSzPct val="85000"/>
              <a:buFont typeface="Wingdings" pitchFamily="2" charset="2"/>
              <a:buChar char="q"/>
              <a:defRPr sz="3697">
                <a:uFill>
                  <a:solidFill>
                    <a:srgbClr val="000000"/>
                  </a:solidFill>
                </a:uFill>
                <a:latin typeface="Perpetua"/>
                <a:ea typeface="Perpetua"/>
                <a:cs typeface="Perpetua"/>
                <a:sym typeface="Perpetua"/>
              </a:defRPr>
            </a:pP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Knowledge base State-serving enterprises;</a:t>
            </a:r>
          </a:p>
          <a:p>
            <a:pPr defTabSz="914367">
              <a:spcBef>
                <a:spcPct val="0"/>
              </a:spcBef>
              <a:buClr>
                <a:srgbClr val="D34817"/>
              </a:buClr>
              <a:buSzPct val="85000"/>
              <a:buFont typeface="Wingdings" pitchFamily="2" charset="2"/>
              <a:buChar char="q"/>
              <a:defRPr sz="3697">
                <a:uFill>
                  <a:solidFill>
                    <a:srgbClr val="000000"/>
                  </a:solidFill>
                </a:uFill>
                <a:latin typeface="Perpetua"/>
                <a:ea typeface="Perpetua"/>
                <a:cs typeface="Perpetua"/>
                <a:sym typeface="Perpetua"/>
              </a:defRPr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Communal/collaborative execution.</a:t>
            </a:r>
          </a:p>
          <a:p>
            <a:pPr defTabSz="914367">
              <a:spcBef>
                <a:spcPct val="0"/>
              </a:spcBef>
              <a:buClr>
                <a:srgbClr val="D34817"/>
              </a:buClr>
              <a:buSzPct val="85000"/>
              <a:buFont typeface="Wingdings" pitchFamily="2" charset="2"/>
              <a:buChar char="q"/>
              <a:defRPr sz="3697">
                <a:uFill>
                  <a:solidFill>
                    <a:srgbClr val="000000"/>
                  </a:solidFill>
                </a:uFill>
                <a:latin typeface="Perpetua"/>
                <a:ea typeface="Perpetua"/>
                <a:cs typeface="Perpetua"/>
                <a:sym typeface="Perpetua"/>
              </a:defRPr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IP assets are used to “lock in” large scale manufacturing employing workforce.</a:t>
            </a:r>
          </a:p>
          <a:p>
            <a:pPr lvl="1" defTabSz="914367">
              <a:spcBef>
                <a:spcPct val="0"/>
              </a:spcBef>
              <a:buClr>
                <a:srgbClr val="D34817"/>
              </a:buClr>
              <a:buSzPct val="85000"/>
              <a:buFont typeface="Courier New" panose="02070309020205020404" pitchFamily="49" charset="0"/>
              <a:buChar char="o"/>
              <a:defRPr sz="3697">
                <a:uFill>
                  <a:solidFill>
                    <a:srgbClr val="000000"/>
                  </a:solidFill>
                </a:uFill>
                <a:latin typeface="Perpetua"/>
                <a:ea typeface="Perpetua"/>
                <a:cs typeface="Perpetua"/>
                <a:sym typeface="Perpetua"/>
              </a:defRPr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Enabler of job creation and national wealth and power (especially patents but not trade secrets).</a:t>
            </a:r>
          </a:p>
          <a:p>
            <a:pPr defTabSz="914367">
              <a:spcBef>
                <a:spcPct val="0"/>
              </a:spcBef>
              <a:buClr>
                <a:srgbClr val="D34817"/>
              </a:buClr>
              <a:buSzPct val="85000"/>
              <a:buFont typeface="Wingdings" pitchFamily="2" charset="2"/>
              <a:buChar char="q"/>
              <a:defRPr sz="3697">
                <a:uFill>
                  <a:solidFill>
                    <a:srgbClr val="000000"/>
                  </a:solidFill>
                </a:uFill>
                <a:latin typeface="Perpetua"/>
                <a:ea typeface="Perpetua"/>
                <a:cs typeface="Perpetua"/>
                <a:sym typeface="Perpetua"/>
              </a:defRPr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Taiwan model, akin to US is challenge because of Taiwan-based enterprises in China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 defTabSz="914367">
              <a:spcBef>
                <a:spcPct val="0"/>
              </a:spcBef>
              <a:buClr>
                <a:srgbClr val="D34817"/>
              </a:buClr>
              <a:buSzPct val="85000"/>
              <a:buFont typeface="Courier New" panose="02070309020205020404" pitchFamily="49" charset="0"/>
              <a:buChar char="o"/>
              <a:defRPr sz="3697">
                <a:uFill>
                  <a:solidFill>
                    <a:srgbClr val="000000"/>
                  </a:solidFill>
                </a:uFill>
                <a:latin typeface="Perpetua"/>
                <a:ea typeface="Perpetua"/>
                <a:cs typeface="Perpetua"/>
                <a:sym typeface="Perpetua"/>
              </a:defRPr>
            </a:pPr>
            <a:r>
              <a:rPr lang="en-US" sz="2600" dirty="0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East-West China Dynasty is thorn in China side.</a:t>
            </a:r>
          </a:p>
          <a:p>
            <a:pPr defTabSz="914367">
              <a:spcBef>
                <a:spcPct val="0"/>
              </a:spcBef>
              <a:buClr>
                <a:srgbClr val="D34817"/>
              </a:buClr>
              <a:buSzPct val="85000"/>
              <a:buFont typeface="Wingdings" pitchFamily="2" charset="2"/>
              <a:buChar char="q"/>
              <a:defRPr sz="3697">
                <a:uFill>
                  <a:solidFill>
                    <a:srgbClr val="000000"/>
                  </a:solidFill>
                </a:uFill>
                <a:latin typeface="Perpetua"/>
                <a:ea typeface="Perpetua"/>
                <a:cs typeface="Perpetua"/>
                <a:sym typeface="Perpetua"/>
              </a:defRPr>
            </a:pPr>
            <a:r>
              <a:rPr lang="en-US" sz="2800" dirty="0">
                <a:solidFill>
                  <a:schemeClr val="tx1"/>
                </a:solidFill>
                <a:latin typeface="Times New Roman"/>
                <a:cs typeface="Times New Roman"/>
                <a:sym typeface="Times New Roman"/>
              </a:rPr>
              <a:t>Trade wars – many hollow promises are intentionally made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9DE72FB-7176-4F4F-8406-C597E6E0DF74}"/>
              </a:ext>
            </a:extLst>
          </p:cNvPr>
          <p:cNvSpPr txBox="1"/>
          <p:nvPr/>
        </p:nvSpPr>
        <p:spPr>
          <a:xfrm>
            <a:off x="3299254" y="46955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061451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904" y="0"/>
            <a:ext cx="8593528" cy="864952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uFill>
                  <a:solidFill>
                    <a:srgbClr val="0F13B1"/>
                  </a:solidFill>
                </a:uFill>
              </a:rPr>
              <a:t>China Companies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8</a:t>
            </a:fld>
            <a:endParaRPr lang="en-US"/>
          </a:p>
        </p:txBody>
      </p:sp>
      <p:sp>
        <p:nvSpPr>
          <p:cNvPr id="5" name="Shape 159"/>
          <p:cNvSpPr>
            <a:spLocks noGrp="1"/>
          </p:cNvSpPr>
          <p:nvPr>
            <p:ph type="body" idx="1"/>
          </p:nvPr>
        </p:nvSpPr>
        <p:spPr>
          <a:xfrm>
            <a:off x="199292" y="1055076"/>
            <a:ext cx="8697477" cy="5437799"/>
          </a:xfrm>
          <a:prstGeom prst="rect">
            <a:avLst/>
          </a:prstGeom>
        </p:spPr>
        <p:txBody>
          <a:bodyPr lIns="88896" tIns="50798" rIns="88896" bIns="50798" anchor="t">
            <a:normAutofit lnSpcReduction="10000"/>
          </a:bodyPr>
          <a:lstStyle/>
          <a:p>
            <a:pPr defTabSz="914367">
              <a:spcBef>
                <a:spcPct val="0"/>
              </a:spcBef>
              <a:buClr>
                <a:srgbClr val="D34817"/>
              </a:buClr>
              <a:buSzPct val="85000"/>
              <a:buFont typeface="Wingdings" pitchFamily="2" charset="2"/>
              <a:buChar char="q"/>
              <a:defRPr sz="3697">
                <a:uFill>
                  <a:solidFill>
                    <a:srgbClr val="000000"/>
                  </a:solidFill>
                </a:uFill>
                <a:latin typeface="Perpetua"/>
                <a:ea typeface="Perpetua"/>
                <a:cs typeface="Perpetua"/>
                <a:sym typeface="Perpetua"/>
              </a:defRPr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Huawei, SMIC and other China companies viewed suspiciously by US government.</a:t>
            </a:r>
          </a:p>
          <a:p>
            <a:pPr defTabSz="914367">
              <a:spcBef>
                <a:spcPct val="0"/>
              </a:spcBef>
              <a:buClr>
                <a:srgbClr val="D34817"/>
              </a:buClr>
              <a:buSzPct val="85000"/>
              <a:buFont typeface="Wingdings" pitchFamily="2" charset="2"/>
              <a:buChar char="q"/>
              <a:defRPr sz="3697">
                <a:uFill>
                  <a:solidFill>
                    <a:srgbClr val="000000"/>
                  </a:solidFill>
                </a:uFill>
                <a:latin typeface="Perpetua"/>
                <a:ea typeface="Perpetua"/>
                <a:cs typeface="Perpetua"/>
                <a:sym typeface="Perpetua"/>
              </a:defRPr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Viewed as core threat to US: national security and underlying US innovation.</a:t>
            </a:r>
          </a:p>
          <a:p>
            <a:pPr defTabSz="914367">
              <a:spcBef>
                <a:spcPct val="0"/>
              </a:spcBef>
              <a:buClr>
                <a:srgbClr val="D34817"/>
              </a:buClr>
              <a:buSzPct val="85000"/>
              <a:buFont typeface="Wingdings" pitchFamily="2" charset="2"/>
              <a:buChar char="q"/>
              <a:defRPr sz="3697">
                <a:uFill>
                  <a:solidFill>
                    <a:srgbClr val="000000"/>
                  </a:solidFill>
                </a:uFill>
                <a:latin typeface="Perpetua"/>
                <a:ea typeface="Perpetua"/>
                <a:cs typeface="Perpetua"/>
                <a:sym typeface="Perpetua"/>
              </a:defRPr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Fear of China use of Innovation/IP to influence competitive mass manufacturing  (along with massive subsidization) to enable future specialized technologies.</a:t>
            </a:r>
          </a:p>
          <a:p>
            <a:pPr defTabSz="914367">
              <a:spcBef>
                <a:spcPct val="0"/>
              </a:spcBef>
              <a:buClr>
                <a:srgbClr val="D34817"/>
              </a:buClr>
              <a:buSzPct val="85000"/>
              <a:buFont typeface="Wingdings" pitchFamily="2" charset="2"/>
              <a:buChar char="q"/>
              <a:defRPr sz="3697">
                <a:uFill>
                  <a:solidFill>
                    <a:srgbClr val="000000"/>
                  </a:solidFill>
                </a:uFill>
                <a:latin typeface="Perpetua"/>
                <a:ea typeface="Perpetua"/>
                <a:cs typeface="Perpetua"/>
                <a:sym typeface="Perpetua"/>
              </a:defRPr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Interrelationships through Central Government such as Japan’s MITI/METI (less we forget, we once had similar issues with Japan in 1970’s-1990’s).</a:t>
            </a:r>
          </a:p>
          <a:p>
            <a:pPr defTabSz="914367">
              <a:spcBef>
                <a:spcPct val="0"/>
              </a:spcBef>
              <a:buClr>
                <a:srgbClr val="D34817"/>
              </a:buClr>
              <a:buSzPct val="85000"/>
              <a:buFont typeface="Wingdings" pitchFamily="2" charset="2"/>
              <a:buChar char="q"/>
              <a:defRPr sz="3697">
                <a:uFill>
                  <a:solidFill>
                    <a:srgbClr val="000000"/>
                  </a:solidFill>
                </a:uFill>
                <a:latin typeface="Perpetua"/>
                <a:ea typeface="Perpetua"/>
                <a:cs typeface="Perpetua"/>
                <a:sym typeface="Perpetua"/>
              </a:defRPr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China- Yen Fu is alive: “In Search of Innovation-Based Wealth and Power”</a:t>
            </a:r>
          </a:p>
          <a:p>
            <a:pPr defTabSz="914367">
              <a:spcBef>
                <a:spcPct val="0"/>
              </a:spcBef>
              <a:buClr>
                <a:srgbClr val="D34817"/>
              </a:buClr>
              <a:buSzPct val="85000"/>
              <a:buFont typeface="Wingdings" pitchFamily="2" charset="2"/>
              <a:buChar char="q"/>
              <a:defRPr sz="3697">
                <a:uFill>
                  <a:solidFill>
                    <a:srgbClr val="000000"/>
                  </a:solidFill>
                </a:uFill>
                <a:latin typeface="Perpetua"/>
                <a:ea typeface="Perpetua"/>
                <a:cs typeface="Perpetua"/>
                <a:sym typeface="Perpetua"/>
              </a:defRPr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Greater coordination of China central Research with corporate R&amp;D.</a:t>
            </a:r>
          </a:p>
          <a:p>
            <a:pPr defTabSz="914367">
              <a:spcBef>
                <a:spcPct val="0"/>
              </a:spcBef>
              <a:buClr>
                <a:srgbClr val="D34817"/>
              </a:buClr>
              <a:buSzPct val="85000"/>
              <a:buFont typeface="Wingdings" pitchFamily="2" charset="2"/>
              <a:buChar char="q"/>
              <a:defRPr sz="3697">
                <a:uFill>
                  <a:solidFill>
                    <a:srgbClr val="000000"/>
                  </a:solidFill>
                </a:uFill>
                <a:latin typeface="Perpetua"/>
                <a:ea typeface="Perpetua"/>
                <a:cs typeface="Perpetua"/>
                <a:sym typeface="Perpetua"/>
              </a:defRPr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Close interrelationship with customer collaboration.</a:t>
            </a:r>
          </a:p>
          <a:p>
            <a:pPr defTabSz="914367">
              <a:spcBef>
                <a:spcPct val="0"/>
              </a:spcBef>
              <a:buClr>
                <a:srgbClr val="D34817"/>
              </a:buClr>
              <a:buSzPct val="85000"/>
              <a:defRPr sz="3697">
                <a:uFill>
                  <a:solidFill>
                    <a:srgbClr val="000000"/>
                  </a:solidFill>
                </a:uFill>
                <a:latin typeface="Perpetua"/>
                <a:ea typeface="Perpetua"/>
                <a:cs typeface="Perpetua"/>
                <a:sym typeface="Perpetua"/>
              </a:defRPr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9DE72FB-7176-4F4F-8406-C597E6E0DF74}"/>
              </a:ext>
            </a:extLst>
          </p:cNvPr>
          <p:cNvSpPr txBox="1"/>
          <p:nvPr/>
        </p:nvSpPr>
        <p:spPr>
          <a:xfrm>
            <a:off x="3299254" y="46955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E27591-DAD3-604A-9B76-939E674D5116}"/>
              </a:ext>
            </a:extLst>
          </p:cNvPr>
          <p:cNvSpPr txBox="1"/>
          <p:nvPr/>
        </p:nvSpPr>
        <p:spPr>
          <a:xfrm>
            <a:off x="4188941" y="55605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135294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904" y="0"/>
            <a:ext cx="8593528" cy="864952"/>
          </a:xfrm>
        </p:spPr>
        <p:txBody>
          <a:bodyPr/>
          <a:lstStyle/>
          <a:p>
            <a:pPr defTabSz="914367">
              <a:spcBef>
                <a:spcPct val="0"/>
              </a:spcBef>
              <a:buClr>
                <a:srgbClr val="D34817"/>
              </a:buClr>
              <a:buSzPct val="85000"/>
              <a:defRPr sz="3697">
                <a:uFill>
                  <a:solidFill>
                    <a:srgbClr val="000000"/>
                  </a:solidFill>
                </a:uFill>
                <a:latin typeface="Perpetua"/>
                <a:ea typeface="Perpetua"/>
                <a:cs typeface="Perpetua"/>
                <a:sym typeface="Perpetua"/>
              </a:defRPr>
            </a:pP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Options and Questions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9</a:t>
            </a:fld>
            <a:endParaRPr lang="en-US"/>
          </a:p>
        </p:txBody>
      </p:sp>
      <p:sp>
        <p:nvSpPr>
          <p:cNvPr id="5" name="Shape 159"/>
          <p:cNvSpPr>
            <a:spLocks noGrp="1"/>
          </p:cNvSpPr>
          <p:nvPr>
            <p:ph type="body" idx="1"/>
          </p:nvPr>
        </p:nvSpPr>
        <p:spPr>
          <a:xfrm>
            <a:off x="199292" y="1055076"/>
            <a:ext cx="8858211" cy="5697415"/>
          </a:xfrm>
          <a:prstGeom prst="rect">
            <a:avLst/>
          </a:prstGeom>
        </p:spPr>
        <p:txBody>
          <a:bodyPr lIns="88896" tIns="50798" rIns="88896" bIns="50798" anchor="t">
            <a:noAutofit/>
          </a:bodyPr>
          <a:lstStyle/>
          <a:p>
            <a:pPr defTabSz="914367">
              <a:spcBef>
                <a:spcPct val="0"/>
              </a:spcBef>
              <a:buClr>
                <a:srgbClr val="D34817"/>
              </a:buClr>
              <a:buSzPct val="85000"/>
              <a:buFont typeface="Wingdings" pitchFamily="2" charset="2"/>
              <a:buChar char="q"/>
              <a:defRPr sz="3697">
                <a:uFill>
                  <a:solidFill>
                    <a:srgbClr val="000000"/>
                  </a:solidFill>
                </a:uFill>
                <a:latin typeface="Perpetua"/>
                <a:ea typeface="Perpetua"/>
                <a:cs typeface="Perpetua"/>
                <a:sym typeface="Perpetua"/>
              </a:defRPr>
            </a:pP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Options may be limited.</a:t>
            </a:r>
          </a:p>
          <a:p>
            <a:pPr defTabSz="914367">
              <a:spcBef>
                <a:spcPct val="0"/>
              </a:spcBef>
              <a:buClr>
                <a:srgbClr val="D34817"/>
              </a:buClr>
              <a:buSzPct val="85000"/>
              <a:buFont typeface="Wingdings" pitchFamily="2" charset="2"/>
              <a:buChar char="q"/>
              <a:defRPr sz="3697">
                <a:uFill>
                  <a:solidFill>
                    <a:srgbClr val="000000"/>
                  </a:solidFill>
                </a:uFill>
                <a:latin typeface="Perpetua"/>
                <a:ea typeface="Perpetua"/>
                <a:cs typeface="Perpetua"/>
                <a:sym typeface="Perpetua"/>
              </a:defRPr>
            </a:pP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Has hardline position of US on China IP contributed materially to the failure of the supply chain? Likely to continue?</a:t>
            </a:r>
          </a:p>
          <a:p>
            <a:pPr defTabSz="914367">
              <a:spcBef>
                <a:spcPct val="0"/>
              </a:spcBef>
              <a:buClr>
                <a:srgbClr val="D34817"/>
              </a:buClr>
              <a:buSzPct val="85000"/>
              <a:buFont typeface="Wingdings" pitchFamily="2" charset="2"/>
              <a:buChar char="q"/>
              <a:defRPr sz="3697">
                <a:uFill>
                  <a:solidFill>
                    <a:srgbClr val="000000"/>
                  </a:solidFill>
                </a:uFill>
                <a:latin typeface="Perpetua"/>
                <a:ea typeface="Perpetua"/>
                <a:cs typeface="Perpetua"/>
                <a:sym typeface="Perpetua"/>
              </a:defRPr>
            </a:pP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US afford to ignore value of China technology innovation?</a:t>
            </a:r>
          </a:p>
          <a:p>
            <a:pPr defTabSz="914367">
              <a:spcBef>
                <a:spcPct val="0"/>
              </a:spcBef>
              <a:buClr>
                <a:srgbClr val="D34817"/>
              </a:buClr>
              <a:buSzPct val="85000"/>
              <a:buFont typeface="Wingdings" pitchFamily="2" charset="2"/>
              <a:buChar char="q"/>
              <a:defRPr sz="3697">
                <a:uFill>
                  <a:solidFill>
                    <a:srgbClr val="000000"/>
                  </a:solidFill>
                </a:uFill>
                <a:latin typeface="Perpetua"/>
                <a:ea typeface="Perpetua"/>
                <a:cs typeface="Perpetua"/>
                <a:sym typeface="Perpetua"/>
              </a:defRPr>
            </a:pP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China and US goals are the same: ensure the pipeline to national security</a:t>
            </a:r>
          </a:p>
          <a:p>
            <a:pPr lvl="1" defTabSz="914367">
              <a:spcBef>
                <a:spcPct val="0"/>
              </a:spcBef>
              <a:buClr>
                <a:srgbClr val="D34817"/>
              </a:buClr>
              <a:buSzPct val="85000"/>
              <a:buFont typeface="Courier New" panose="02070309020205020404" pitchFamily="49" charset="0"/>
              <a:buChar char="o"/>
              <a:defRPr sz="3697">
                <a:uFill>
                  <a:solidFill>
                    <a:srgbClr val="000000"/>
                  </a:solidFill>
                </a:uFill>
                <a:latin typeface="Perpetua"/>
                <a:ea typeface="Perpetua"/>
                <a:cs typeface="Perpetua"/>
                <a:sym typeface="Perpetua"/>
              </a:defRPr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But, different path to goal. Can we find some common ground?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Role of Taiwan?</a:t>
            </a:r>
          </a:p>
          <a:p>
            <a:pPr defTabSz="914367">
              <a:spcBef>
                <a:spcPct val="0"/>
              </a:spcBef>
              <a:buClr>
                <a:srgbClr val="D34817"/>
              </a:buClr>
              <a:buSzPct val="85000"/>
              <a:buFont typeface="Wingdings" pitchFamily="2" charset="2"/>
              <a:buChar char="q"/>
              <a:defRPr sz="3697">
                <a:uFill>
                  <a:solidFill>
                    <a:srgbClr val="000000"/>
                  </a:solidFill>
                </a:uFill>
                <a:latin typeface="Perpetua"/>
                <a:ea typeface="Perpetua"/>
                <a:cs typeface="Perpetua"/>
                <a:sym typeface="Perpetua"/>
              </a:defRPr>
            </a:pP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Is the core future IP battleground trade secret protection?</a:t>
            </a:r>
          </a:p>
          <a:p>
            <a:pPr defTabSz="914367">
              <a:spcBef>
                <a:spcPct val="0"/>
              </a:spcBef>
              <a:buClr>
                <a:srgbClr val="D34817"/>
              </a:buClr>
              <a:buSzPct val="85000"/>
              <a:buFont typeface="Wingdings" pitchFamily="2" charset="2"/>
              <a:buChar char="q"/>
              <a:defRPr sz="3697">
                <a:uFill>
                  <a:solidFill>
                    <a:srgbClr val="000000"/>
                  </a:solidFill>
                </a:uFill>
                <a:latin typeface="Perpetua"/>
                <a:ea typeface="Perpetua"/>
                <a:cs typeface="Perpetua"/>
                <a:sym typeface="Perpetua"/>
              </a:defRPr>
            </a:pP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Availability of China courts to US companies?</a:t>
            </a:r>
          </a:p>
          <a:p>
            <a:pPr defTabSz="914367">
              <a:spcBef>
                <a:spcPct val="0"/>
              </a:spcBef>
              <a:buClr>
                <a:srgbClr val="D34817"/>
              </a:buClr>
              <a:buSzPct val="85000"/>
              <a:buFont typeface="Wingdings" pitchFamily="2" charset="2"/>
              <a:buChar char="q"/>
              <a:defRPr sz="3697">
                <a:uFill>
                  <a:solidFill>
                    <a:srgbClr val="000000"/>
                  </a:solidFill>
                </a:uFill>
                <a:latin typeface="Perpetua"/>
                <a:ea typeface="Perpetua"/>
                <a:cs typeface="Perpetua"/>
                <a:sym typeface="Perpetua"/>
              </a:defRPr>
            </a:pPr>
            <a:r>
              <a:rPr lang="en-US" sz="26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Will China market and US market issues force US companies to sell goods, services, and technology to China companies?</a:t>
            </a:r>
          </a:p>
          <a:p>
            <a:pPr marL="0" indent="0" defTabSz="914367">
              <a:spcBef>
                <a:spcPct val="0"/>
              </a:spcBef>
              <a:buClr>
                <a:srgbClr val="D34817"/>
              </a:buClr>
              <a:buSzPct val="85000"/>
              <a:buNone/>
              <a:defRPr sz="3697">
                <a:uFill>
                  <a:solidFill>
                    <a:srgbClr val="000000"/>
                  </a:solidFill>
                </a:uFill>
                <a:latin typeface="Perpetua"/>
                <a:ea typeface="Perpetua"/>
                <a:cs typeface="Perpetua"/>
                <a:sym typeface="Perpetua"/>
              </a:defRPr>
            </a:pPr>
            <a:endParaRPr lang="en-US" sz="2500" dirty="0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9DE72FB-7176-4F4F-8406-C597E6E0DF74}"/>
              </a:ext>
            </a:extLst>
          </p:cNvPr>
          <p:cNvSpPr txBox="1"/>
          <p:nvPr/>
        </p:nvSpPr>
        <p:spPr>
          <a:xfrm>
            <a:off x="3299254" y="46955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92599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dvAuto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18.12.12"/>
  <p:tag name="AS_TITLE" val="Aspose.Slides for .NET 4.0 Client Profile"/>
  <p:tag name="AS_VERSION" val="18.12"/>
</p:tagLst>
</file>

<file path=ppt/theme/theme1.xml><?xml version="1.0" encoding="utf-8"?>
<a:theme xmlns:a="http://schemas.openxmlformats.org/drawingml/2006/main" name="Bulle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dobe Heiti Std R"/>
        <a:ea typeface="Arial"/>
        <a:cs typeface="Arial"/>
      </a:majorFont>
      <a:minorFont>
        <a:latin typeface="Adobe Heiti Std R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_Bulle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dobe Heiti Std R"/>
        <a:ea typeface="Arial"/>
        <a:cs typeface="Arial"/>
      </a:majorFont>
      <a:minorFont>
        <a:latin typeface="Adobe Heiti Std R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3_Bullet Design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Default Design">
      <a:majorFont>
        <a:latin typeface="Adobe Heiti Std R"/>
        <a:ea typeface="Arial"/>
        <a:cs typeface="Arial"/>
      </a:majorFont>
      <a:minorFont>
        <a:latin typeface="Adobe Heiti Std R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6_Numbering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dobe Heiti Std R"/>
        <a:ea typeface="Arial"/>
        <a:cs typeface="Arial"/>
      </a:majorFont>
      <a:minorFont>
        <a:latin typeface="Adobe Heiti Std R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Numbering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dobe Heiti Std R"/>
        <a:ea typeface="Arial"/>
        <a:cs typeface="Arial"/>
      </a:majorFont>
      <a:minorFont>
        <a:latin typeface="Adobe Heiti Std R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Selvam updated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dobe Heiti Std R"/>
        <a:ea typeface="Arial"/>
        <a:cs typeface="Arial"/>
      </a:majorFont>
      <a:minorFont>
        <a:latin typeface="Adobe Heiti Std R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Numbering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dobe Heiti Std R"/>
        <a:ea typeface="Arial"/>
        <a:cs typeface="Arial"/>
      </a:majorFont>
      <a:minorFont>
        <a:latin typeface="Adobe Heiti Std R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Numbering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dobe Heiti Std R"/>
        <a:ea typeface="Arial"/>
        <a:cs typeface="Arial"/>
      </a:majorFont>
      <a:minorFont>
        <a:latin typeface="Adobe Heiti Std R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Numbering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dobe Heiti Std R"/>
        <a:ea typeface="Arial"/>
        <a:cs typeface="Arial"/>
      </a:majorFont>
      <a:minorFont>
        <a:latin typeface="Adobe Heiti Std R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4_Numbering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dobe Heiti Std R"/>
        <a:ea typeface="Arial"/>
        <a:cs typeface="Arial"/>
      </a:majorFont>
      <a:minorFont>
        <a:latin typeface="Adobe Heiti Std R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5_Numbering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dobe Heiti Std R"/>
        <a:ea typeface="Arial"/>
        <a:cs typeface="Arial"/>
      </a:majorFont>
      <a:minorFont>
        <a:latin typeface="Adobe Heiti Std R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Duane_Morris</Template>
  <TotalTime>0</TotalTime>
  <Words>1097</Words>
  <Application>Microsoft Macintosh PowerPoint</Application>
  <PresentationFormat>On-screen Show (4:3)</PresentationFormat>
  <Paragraphs>111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12</vt:i4>
      </vt:variant>
      <vt:variant>
        <vt:lpstr>Slide Titles</vt:lpstr>
      </vt:variant>
      <vt:variant>
        <vt:i4>10</vt:i4>
      </vt:variant>
    </vt:vector>
  </HeadingPairs>
  <TitlesOfParts>
    <vt:vector size="28" baseType="lpstr">
      <vt:lpstr>Adobe Heiti Std R</vt:lpstr>
      <vt:lpstr>Arial</vt:lpstr>
      <vt:lpstr>Calibri</vt:lpstr>
      <vt:lpstr>Courier New</vt:lpstr>
      <vt:lpstr>Times New Roman</vt:lpstr>
      <vt:lpstr>Wingdings</vt:lpstr>
      <vt:lpstr>Bullet Design</vt:lpstr>
      <vt:lpstr>Numbering Design</vt:lpstr>
      <vt:lpstr>Selvam updated</vt:lpstr>
      <vt:lpstr>1_Numbering Design</vt:lpstr>
      <vt:lpstr>2_Numbering Design</vt:lpstr>
      <vt:lpstr>3_Numbering Design</vt:lpstr>
      <vt:lpstr>4_Numbering Design</vt:lpstr>
      <vt:lpstr>5_Numbering Design</vt:lpstr>
      <vt:lpstr>Custom Design</vt:lpstr>
      <vt:lpstr>1_Bullet Design</vt:lpstr>
      <vt:lpstr>3_Bullet Design</vt:lpstr>
      <vt:lpstr>6_Numbering Design</vt:lpstr>
      <vt:lpstr>The US – China Technology Rivalry: The IP Quagmire China and the World Forum World Scientific October 13, 2021 by Dr. Richard L. Thurston, Esq.  </vt:lpstr>
      <vt:lpstr>PowerPoint Presentation</vt:lpstr>
      <vt:lpstr>Introduction (1/2)</vt:lpstr>
      <vt:lpstr>Introduction (2/2)</vt:lpstr>
      <vt:lpstr>Historical Considerations</vt:lpstr>
      <vt:lpstr>The Importance of IP in Contemporary  US – China Technology/Trade Rivalry.</vt:lpstr>
      <vt:lpstr>The Importance of IP in Contemporary  US – China Technology/Trade rivalry. 2/2</vt:lpstr>
      <vt:lpstr>China Companies</vt:lpstr>
      <vt:lpstr>Options and Questions</vt:lpstr>
      <vt:lpstr>THANK YOU Dr. Richard L. Thurston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revision>1</cp:revision>
  <cp:lastPrinted>2021-09-25T20:46:39Z</cp:lastPrinted>
  <dcterms:created xsi:type="dcterms:W3CDTF">1601-01-01T00:00:00Z</dcterms:created>
  <dcterms:modified xsi:type="dcterms:W3CDTF">2022-11-27T18:32:02Z</dcterms:modified>
</cp:coreProperties>
</file>