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04" r:id="rId3"/>
    <p:sldId id="288" r:id="rId4"/>
    <p:sldId id="289" r:id="rId5"/>
    <p:sldId id="311" r:id="rId6"/>
    <p:sldId id="260" r:id="rId7"/>
    <p:sldId id="301" r:id="rId8"/>
    <p:sldId id="305" r:id="rId9"/>
    <p:sldId id="299" r:id="rId10"/>
    <p:sldId id="300" r:id="rId11"/>
    <p:sldId id="303" r:id="rId12"/>
    <p:sldId id="306" r:id="rId13"/>
    <p:sldId id="316" r:id="rId14"/>
    <p:sldId id="308" r:id="rId15"/>
    <p:sldId id="315" r:id="rId16"/>
    <p:sldId id="310" r:id="rId17"/>
    <p:sldId id="313" r:id="rId18"/>
    <p:sldId id="314" r:id="rId19"/>
    <p:sldId id="271" r:id="rId2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dobe Heiti Std 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09" d="100"/>
          <a:sy n="109" d="100"/>
        </p:scale>
        <p:origin x="1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dobe Heiti Std R"/>
      </a:defRPr>
    </a:lvl1pPr>
    <a:lvl2pPr indent="228600" latinLnBrk="0">
      <a:defRPr sz="1200">
        <a:latin typeface="+mj-lt"/>
        <a:ea typeface="+mj-ea"/>
        <a:cs typeface="+mj-cs"/>
        <a:sym typeface="Adobe Heiti Std R"/>
      </a:defRPr>
    </a:lvl2pPr>
    <a:lvl3pPr indent="457200" latinLnBrk="0">
      <a:defRPr sz="1200">
        <a:latin typeface="+mj-lt"/>
        <a:ea typeface="+mj-ea"/>
        <a:cs typeface="+mj-cs"/>
        <a:sym typeface="Adobe Heiti Std R"/>
      </a:defRPr>
    </a:lvl3pPr>
    <a:lvl4pPr indent="685800" latinLnBrk="0">
      <a:defRPr sz="1200">
        <a:latin typeface="+mj-lt"/>
        <a:ea typeface="+mj-ea"/>
        <a:cs typeface="+mj-cs"/>
        <a:sym typeface="Adobe Heiti Std R"/>
      </a:defRPr>
    </a:lvl4pPr>
    <a:lvl5pPr indent="914400" latinLnBrk="0">
      <a:defRPr sz="1200">
        <a:latin typeface="+mj-lt"/>
        <a:ea typeface="+mj-ea"/>
        <a:cs typeface="+mj-cs"/>
        <a:sym typeface="Adobe Heiti Std R"/>
      </a:defRPr>
    </a:lvl5pPr>
    <a:lvl6pPr indent="1143000" latinLnBrk="0">
      <a:defRPr sz="1200">
        <a:latin typeface="+mj-lt"/>
        <a:ea typeface="+mj-ea"/>
        <a:cs typeface="+mj-cs"/>
        <a:sym typeface="Adobe Heiti Std R"/>
      </a:defRPr>
    </a:lvl6pPr>
    <a:lvl7pPr indent="1371600" latinLnBrk="0">
      <a:defRPr sz="1200">
        <a:latin typeface="+mj-lt"/>
        <a:ea typeface="+mj-ea"/>
        <a:cs typeface="+mj-cs"/>
        <a:sym typeface="Adobe Heiti Std R"/>
      </a:defRPr>
    </a:lvl7pPr>
    <a:lvl8pPr indent="1600200" latinLnBrk="0">
      <a:defRPr sz="1200">
        <a:latin typeface="+mj-lt"/>
        <a:ea typeface="+mj-ea"/>
        <a:cs typeface="+mj-cs"/>
        <a:sym typeface="Adobe Heiti Std R"/>
      </a:defRPr>
    </a:lvl8pPr>
    <a:lvl9pPr indent="1828800" latinLnBrk="0">
      <a:defRPr sz="1200">
        <a:latin typeface="+mj-lt"/>
        <a:ea typeface="+mj-ea"/>
        <a:cs typeface="+mj-cs"/>
        <a:sym typeface="Adobe Heiti Std R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3228B-7C89-4E94-B4D9-B155CC85961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8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3228B-7C89-4E94-B4D9-B155CC85961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3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" descr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990" y="5559469"/>
            <a:ext cx="9144001" cy="9144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spcBef>
                <a:spcPts val="500"/>
              </a:spcBef>
              <a:buFontTx/>
              <a:defRPr sz="2400" b="1">
                <a:solidFill>
                  <a:srgbClr val="5E8A4A"/>
                </a:solidFill>
              </a:defRPr>
            </a:lvl1pPr>
            <a:lvl2pPr marL="883382" indent="-372207" algn="ctr">
              <a:spcBef>
                <a:spcPts val="500"/>
              </a:spcBef>
              <a:buSzPct val="100000"/>
              <a:buFontTx/>
              <a:buChar char="–"/>
              <a:defRPr sz="2400" b="1">
                <a:solidFill>
                  <a:srgbClr val="5E8A4A"/>
                </a:solidFill>
              </a:defRPr>
            </a:lvl2pPr>
            <a:lvl3pPr marL="1377950" indent="-404812" algn="ctr">
              <a:spcBef>
                <a:spcPts val="500"/>
              </a:spcBef>
              <a:buSzPct val="100000"/>
              <a:buFontTx/>
              <a:buChar char="➢"/>
              <a:defRPr sz="2400" b="1">
                <a:solidFill>
                  <a:srgbClr val="5E8A4A"/>
                </a:solidFill>
              </a:defRPr>
            </a:lvl3pPr>
            <a:lvl4pPr marL="1909445" indent="-483870" algn="ctr">
              <a:spcBef>
                <a:spcPts val="500"/>
              </a:spcBef>
              <a:buSzPct val="100000"/>
              <a:buFontTx/>
              <a:buChar char="▪"/>
              <a:defRPr sz="2400" b="1">
                <a:solidFill>
                  <a:srgbClr val="5E8A4A"/>
                </a:solidFill>
              </a:defRPr>
            </a:lvl4pPr>
            <a:lvl5pPr marL="2427287" indent="-539750" algn="ctr">
              <a:spcBef>
                <a:spcPts val="500"/>
              </a:spcBef>
              <a:buSzPct val="100000"/>
              <a:buFontTx/>
              <a:buChar char="»"/>
              <a:defRPr sz="2400" b="1">
                <a:solidFill>
                  <a:srgbClr val="5E8A4A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Rectangle 22"/>
          <p:cNvSpPr txBox="1"/>
          <p:nvPr/>
        </p:nvSpPr>
        <p:spPr>
          <a:xfrm>
            <a:off x="3276600" y="6524166"/>
            <a:ext cx="25908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www.duanemorrisselvam.com</a:t>
            </a:r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0" y="4685922"/>
            <a:ext cx="9144000" cy="86495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203C6A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Rectangle 8"/>
          <p:cNvSpPr txBox="1"/>
          <p:nvPr/>
        </p:nvSpPr>
        <p:spPr>
          <a:xfrm>
            <a:off x="1583" y="6216879"/>
            <a:ext cx="9140833" cy="202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800">
                <a:solidFill>
                  <a:srgbClr val="243C6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©2017 Duane Morris LLP. All Rights Reserved.</a:t>
            </a: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380009" y="2170900"/>
            <a:ext cx="8306791" cy="3819593"/>
          </a:xfrm>
          <a:prstGeom prst="rect">
            <a:avLst/>
          </a:prstGeom>
        </p:spPr>
        <p:txBody>
          <a:bodyPr>
            <a:normAutofit/>
          </a:bodyPr>
          <a:lstStyle>
            <a:lvl3pPr indent="973137"/>
            <a:lvl5pPr indent="1887538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374904" y="973530"/>
            <a:ext cx="8311896" cy="86495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spcBef>
                <a:spcPts val="400"/>
              </a:spcBef>
              <a:buFontTx/>
              <a:defRPr sz="2000"/>
            </a:lvl1pPr>
            <a:lvl2pPr indent="457200" algn="ctr">
              <a:spcBef>
                <a:spcPts val="400"/>
              </a:spcBef>
              <a:buFontTx/>
              <a:defRPr sz="2000"/>
            </a:lvl2pPr>
            <a:lvl3pPr indent="914400" algn="ctr">
              <a:spcBef>
                <a:spcPts val="400"/>
              </a:spcBef>
              <a:buFontTx/>
              <a:defRPr sz="2000"/>
            </a:lvl3pPr>
            <a:lvl4pPr indent="1371600" algn="ctr">
              <a:spcBef>
                <a:spcPts val="400"/>
              </a:spcBef>
              <a:buFontTx/>
              <a:defRPr sz="2000"/>
            </a:lvl4pPr>
            <a:lvl5pPr indent="1828800" algn="ctr">
              <a:spcBef>
                <a:spcPts val="400"/>
              </a:spcBef>
              <a:buFontTx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7881" y="2045674"/>
            <a:ext cx="4059508" cy="49472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spcBef>
                <a:spcPts val="500"/>
              </a:spcBef>
              <a:buFontTx/>
              <a:defRPr sz="2400" b="1"/>
            </a:lvl1pPr>
            <a:lvl2pPr indent="457200">
              <a:spcBef>
                <a:spcPts val="500"/>
              </a:spcBef>
              <a:buFontTx/>
              <a:defRPr sz="2400" b="1"/>
            </a:lvl2pPr>
            <a:lvl3pPr indent="914400">
              <a:spcBef>
                <a:spcPts val="500"/>
              </a:spcBef>
              <a:buFontTx/>
              <a:defRPr sz="2400" b="1"/>
            </a:lvl3pPr>
            <a:lvl4pPr indent="1371600">
              <a:spcBef>
                <a:spcPts val="500"/>
              </a:spcBef>
              <a:buFontTx/>
              <a:defRPr sz="2400" b="1"/>
            </a:lvl4pPr>
            <a:lvl5pPr indent="1828800">
              <a:spcBef>
                <a:spcPts val="500"/>
              </a:spcBef>
              <a:buFontTx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2045674"/>
            <a:ext cx="4041775" cy="494726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spcBef>
                <a:spcPts val="500"/>
              </a:spcBef>
              <a:buFontTx/>
              <a:defRPr sz="2400" b="1"/>
            </a:pPr>
            <a:endParaRPr/>
          </a:p>
        </p:txBody>
      </p:sp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374904" y="1020422"/>
            <a:ext cx="8311896" cy="86495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xfrm>
            <a:off x="457200" y="992570"/>
            <a:ext cx="3008314" cy="1162051"/>
          </a:xfrm>
          <a:prstGeom prst="rect">
            <a:avLst/>
          </a:prstGeom>
        </p:spPr>
        <p:txBody>
          <a:bodyPr anchor="b"/>
          <a:lstStyle>
            <a:lvl1pPr algn="ctr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idx="1"/>
          </p:nvPr>
        </p:nvSpPr>
        <p:spPr>
          <a:xfrm>
            <a:off x="3541712" y="1930417"/>
            <a:ext cx="5111751" cy="54844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0"/>
              </a:spcBef>
              <a:defRPr sz="2400"/>
            </a:lvl1pPr>
            <a:lvl2pPr>
              <a:spcBef>
                <a:spcPts val="500"/>
              </a:spcBef>
              <a:defRPr sz="2400"/>
            </a:lvl2pPr>
            <a:lvl3pPr>
              <a:spcBef>
                <a:spcPts val="500"/>
              </a:spcBef>
              <a:defRPr sz="2400"/>
            </a:lvl3pPr>
            <a:lvl4pPr>
              <a:spcBef>
                <a:spcPts val="500"/>
              </a:spcBef>
              <a:defRPr sz="2400"/>
            </a:lvl4pPr>
            <a:lvl5pPr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2154621"/>
            <a:ext cx="3008315" cy="432238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300"/>
              </a:spcBef>
              <a:buFontTx/>
              <a:defRPr sz="1400"/>
            </a:pPr>
            <a:endParaRPr/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xfrm>
            <a:off x="291735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79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291735" y="1154243"/>
            <a:ext cx="5486401" cy="3573332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91735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defRPr sz="1400"/>
            </a:lvl1pPr>
            <a:lvl2pPr indent="457200">
              <a:spcBef>
                <a:spcPts val="300"/>
              </a:spcBef>
              <a:buFontTx/>
              <a:defRPr sz="1400"/>
            </a:lvl2pPr>
            <a:lvl3pPr indent="914400">
              <a:spcBef>
                <a:spcPts val="300"/>
              </a:spcBef>
              <a:buFontTx/>
              <a:defRPr sz="1400"/>
            </a:lvl3pPr>
            <a:lvl4pPr indent="1371600">
              <a:spcBef>
                <a:spcPts val="300"/>
              </a:spcBef>
              <a:buFontTx/>
              <a:defRPr sz="1400"/>
            </a:lvl4pPr>
            <a:lvl5pPr indent="1828800">
              <a:spcBef>
                <a:spcPts val="300"/>
              </a:spcBef>
              <a:buFontTx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66" y="2375"/>
            <a:ext cx="9137664" cy="685324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9"/>
          <p:cNvSpPr txBox="1"/>
          <p:nvPr/>
        </p:nvSpPr>
        <p:spPr>
          <a:xfrm>
            <a:off x="6172200" y="6545042"/>
            <a:ext cx="2514600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000">
                <a:solidFill>
                  <a:schemeClr val="accent3">
                    <a:lumOff val="44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www.duanemorrisselvam.com</a:t>
            </a:r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374904" y="985253"/>
            <a:ext cx="8311896" cy="864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81000" y="6492875"/>
            <a:ext cx="245403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203C6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5E8A4A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1pPr>
      <a:lvl2pPr marL="0" marR="0" indent="51117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2pPr>
      <a:lvl3pPr marL="0" marR="0" indent="97313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3pPr>
      <a:lvl4pPr marL="0" marR="0" indent="142557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87536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000" b="0" i="0" u="none" strike="noStrike" cap="none" spc="0" baseline="0">
          <a:ln>
            <a:noFill/>
          </a:ln>
          <a:solidFill>
            <a:srgbClr val="203C6A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>
            <a:spLocks noGrp="1"/>
          </p:cNvSpPr>
          <p:nvPr>
            <p:ph type="title"/>
          </p:nvPr>
        </p:nvSpPr>
        <p:spPr>
          <a:xfrm>
            <a:off x="285008" y="4643252"/>
            <a:ext cx="8134598" cy="180504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65760">
              <a:defRPr sz="192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Gain a Greater Competitive Edge – Invest in the US.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dirty="0"/>
              <a:t>By</a:t>
            </a:r>
            <a:br>
              <a:rPr lang="en-US" dirty="0"/>
            </a:br>
            <a:r>
              <a:rPr lang="en-US" sz="1800" dirty="0"/>
              <a:t>Dr. Richard L. Thurston, Esq.</a:t>
            </a:r>
            <a:br>
              <a:rPr lang="en-US" sz="1800" dirty="0"/>
            </a:br>
            <a:br>
              <a:rPr lang="en-US" dirty="0"/>
            </a:br>
            <a:r>
              <a:rPr lang="en-US" dirty="0"/>
              <a:t>Select USA/AIT in </a:t>
            </a:r>
            <a:r>
              <a:rPr lang="en-US" sz="1600" dirty="0"/>
              <a:t>Taipei, Taiwan, March 9, 2019</a:t>
            </a:r>
            <a:br>
              <a:rPr lang="en-US" dirty="0"/>
            </a:br>
            <a:endParaRPr dirty="0"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3D5525-8277-1843-950C-FEE6A1CEB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382" y="1448789"/>
            <a:ext cx="8633361" cy="5320145"/>
          </a:xfrm>
        </p:spPr>
        <p:txBody>
          <a:bodyPr>
            <a:normAutofit fontScale="92500" lnSpcReduction="10000"/>
          </a:bodyPr>
          <a:lstStyle/>
          <a:p>
            <a:r>
              <a:rPr lang="en-US" sz="2400"/>
              <a:t>New York has continued to implement many investment-friendly initiatives, including: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Favors climate-aware/green-energy investors – significant tax credits and incentives, including innovative finance mechanisms, especially for manufacturing and green-field investments.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Focus on sustainable investing – incentives and assistance spread out over useful like of business investment(s).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Scheduled decline in energy costs and energy diversity.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Job supply chain growing significantly, enhanced productivity through training programs.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Significant focus on start-up/early stage investments by manufacturing and R&amp;D investments – especially entrepreneurial opportunities;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Transportation infrastructure assistance overtime.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/>
              <a:t>Innovation and R&amp;D initiatives using timeline.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E2B5D-8C2C-2E44-A851-23DB860C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973530"/>
            <a:ext cx="8437418" cy="475259"/>
          </a:xfrm>
        </p:spPr>
        <p:txBody>
          <a:bodyPr>
            <a:normAutofit fontScale="90000"/>
          </a:bodyPr>
          <a:lstStyle/>
          <a:p>
            <a:r>
              <a:rPr lang="en-US"/>
              <a:t>New York as an Excellent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A445D2-3B18-C94D-AC35-7C9EDC573B86}"/>
              </a:ext>
            </a:extLst>
          </p:cNvPr>
          <p:cNvSpPr txBox="1"/>
          <p:nvPr/>
        </p:nvSpPr>
        <p:spPr>
          <a:xfrm>
            <a:off x="522514" y="302150"/>
            <a:ext cx="6198919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b="1">
                <a:solidFill>
                  <a:schemeClr val="bg1"/>
                </a:solidFill>
              </a:rPr>
              <a:t>NEW YORK</a:t>
            </a:r>
            <a:endParaRPr kumimoji="0" lang="en-US" sz="3200" b="1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sym typeface="Adobe Heiti Std R"/>
            </a:endParaRPr>
          </a:p>
        </p:txBody>
      </p:sp>
    </p:spTree>
    <p:extLst>
      <p:ext uri="{BB962C8B-B14F-4D97-AF65-F5344CB8AC3E}">
        <p14:creationId xmlns:p14="http://schemas.microsoft.com/office/powerpoint/2010/main" val="106175051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440069-7F41-3C46-98CA-C92A3D771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2066306"/>
            <a:ext cx="8306791" cy="447699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/>
              <a:t>Local Pilot Programs (</a:t>
            </a:r>
            <a:r>
              <a:rPr lang="en-US" sz="2400" i="1"/>
              <a:t>Payments in Lieu of Taxes</a:t>
            </a:r>
            <a:r>
              <a:rPr lang="en-US" sz="2400"/>
              <a:t>). Look carefully at differences between Cities, Towns, Villages, etc. Towns show more variation than cities in terms of the exempt portion of their tax base (from 1 percent to 88 percent tax-exempt for county purposes), partly because towns themselves are so different . 15 years in some cases.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/>
              <a:t>Utilities infrastructure </a:t>
            </a:r>
            <a:r>
              <a:rPr lang="en-US" sz="2400"/>
              <a:t>(especially water and sewer availability, costs and expenses).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State and local assistance with obtaining </a:t>
            </a:r>
            <a:r>
              <a:rPr lang="en-US" sz="2400" b="1"/>
              <a:t>grant funding</a:t>
            </a:r>
            <a:r>
              <a:rPr lang="en-US" sz="2400"/>
              <a:t>.</a:t>
            </a:r>
          </a:p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301BE9-14E1-934F-B3B5-1BFB7842D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/>
              <a:t>State/Local Investment Incentives </a:t>
            </a:r>
            <a:br>
              <a:rPr lang="en-US" sz="3200"/>
            </a:br>
            <a:r>
              <a:rPr lang="en-US" sz="3200"/>
              <a:t>Examples of Basic Categories </a:t>
            </a:r>
            <a:r>
              <a:rPr lang="en-US" sz="1800" err="1"/>
              <a:t>contd</a:t>
            </a:r>
            <a:endParaRPr lang="en-US" sz="1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4A920C-659A-D948-B867-D10ACA06C1AE}"/>
              </a:ext>
            </a:extLst>
          </p:cNvPr>
          <p:cNvSpPr txBox="1"/>
          <p:nvPr/>
        </p:nvSpPr>
        <p:spPr>
          <a:xfrm>
            <a:off x="0" y="178130"/>
            <a:ext cx="661455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Investment Incentives</a:t>
            </a:r>
          </a:p>
        </p:txBody>
      </p:sp>
    </p:spTree>
    <p:extLst>
      <p:ext uri="{BB962C8B-B14F-4D97-AF65-F5344CB8AC3E}">
        <p14:creationId xmlns:p14="http://schemas.microsoft.com/office/powerpoint/2010/main" val="299538417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34737A-1CA3-A840-AB6E-94C477F00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2286000"/>
            <a:ext cx="8311896" cy="2022550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Eliminate Fears of Unions, IP Litigation and US Regulatory  Issues</a:t>
            </a:r>
          </a:p>
        </p:txBody>
      </p:sp>
    </p:spTree>
    <p:extLst>
      <p:ext uri="{BB962C8B-B14F-4D97-AF65-F5344CB8AC3E}">
        <p14:creationId xmlns:p14="http://schemas.microsoft.com/office/powerpoint/2010/main" val="221648725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195B5E-AA1C-2849-AE4C-A0553535D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838482"/>
            <a:ext cx="8306791" cy="458703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Filling skills gap and high turnover – work with high schools, colleges and technician schools to help train workforce. Partner with local high schools.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Under Trump regulatory burden has been relaxed.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Automation and Robotics is expanding in US. So, too, are 3D printers.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Growing concept of lean manufacturing.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Antitrust and Export Control require training programs.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IP Litigation – understanding your exposure; portfolio management and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Harassment – awareness training.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A93A3D-3F5D-E14A-BDDC-CDC64408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 Fears</a:t>
            </a:r>
          </a:p>
        </p:txBody>
      </p:sp>
    </p:spTree>
    <p:extLst>
      <p:ext uri="{BB962C8B-B14F-4D97-AF65-F5344CB8AC3E}">
        <p14:creationId xmlns:p14="http://schemas.microsoft.com/office/powerpoint/2010/main" val="350361993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4BCC8E6-600D-6248-84B7-F1EFFD09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2" y="2681417"/>
            <a:ext cx="8817428" cy="172994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a Foreign Workforce Half-Way Around the World</a:t>
            </a:r>
            <a:br>
              <a:rPr lang="en-US" sz="3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sym typeface="Adobe Heiti Std R"/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8917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DFCB887-1B60-4D48-8D7A-BA96CA327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838482"/>
            <a:ext cx="8306791" cy="46241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Strong, clear communication skills required by your Expat manager.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Must have clear lines of communication in good English and/or other languages.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Proper employee manual and clear policies.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Proper training in local culture – understand cultural and geographical differences.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Immigration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Consult with experts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Workplace flexibility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79E6EF6-BE26-3A46-8009-3362E885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Managing US Work Force</a:t>
            </a:r>
          </a:p>
        </p:txBody>
      </p:sp>
    </p:spTree>
    <p:extLst>
      <p:ext uri="{BB962C8B-B14F-4D97-AF65-F5344CB8AC3E}">
        <p14:creationId xmlns:p14="http://schemas.microsoft.com/office/powerpoint/2010/main" val="297042232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4BCC8E6-600D-6248-84B7-F1EFFD091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557" y="2174789"/>
            <a:ext cx="8143102" cy="223657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“Amazon” Need Not Happen to You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6003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1FFDF9-971E-CD47-9F07-E2D1B937B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668162"/>
            <a:ext cx="8306791" cy="479442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follow everything your Chairman says.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the fears and desires of the local constituents (financial/social/cultural values)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 articulate the full nature of the project and share your vision.</a:t>
            </a:r>
          </a:p>
          <a:p>
            <a:pPr marL="457200" lvl="3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and consistent message.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Pre-planning and introduction: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Planning Board, Zoning Board and Town/City Board to fullest. Incorporate public informational meetings.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7DBEEE-3BB2-D044-9A61-0FA8418E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</a:t>
            </a:r>
          </a:p>
        </p:txBody>
      </p:sp>
    </p:spTree>
    <p:extLst>
      <p:ext uri="{BB962C8B-B14F-4D97-AF65-F5344CB8AC3E}">
        <p14:creationId xmlns:p14="http://schemas.microsoft.com/office/powerpoint/2010/main" val="137173120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1FFDF9-971E-CD47-9F07-E2D1B937B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668162"/>
            <a:ext cx="8306791" cy="479442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long term community benefit.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 a coalition of support – do not underestimate political mindset in 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heads-on the issue of labor-management relations.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breaks = lightening rod; define them differently.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the community absorb new jobs -- job retraining program is important.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 rising costs of living to local population.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7DBEEE-3BB2-D044-9A61-0FA8418E7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</a:t>
            </a:r>
          </a:p>
        </p:txBody>
      </p:sp>
    </p:spTree>
    <p:extLst>
      <p:ext uri="{BB962C8B-B14F-4D97-AF65-F5344CB8AC3E}">
        <p14:creationId xmlns:p14="http://schemas.microsoft.com/office/powerpoint/2010/main" val="179692849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80010" y="1838481"/>
            <a:ext cx="8306790" cy="364184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500"/>
              </a:spcBef>
              <a:defRPr sz="2400"/>
            </a:pPr>
            <a:endParaRPr dirty="0"/>
          </a:p>
          <a:p>
            <a:pPr algn="ctr">
              <a:spcBef>
                <a:spcPts val="500"/>
              </a:spcBef>
              <a:defRPr sz="2400"/>
            </a:pPr>
            <a:endParaRPr dirty="0"/>
          </a:p>
          <a:p>
            <a:pPr algn="ctr">
              <a:spcBef>
                <a:spcPts val="500"/>
              </a:spcBef>
              <a:defRPr sz="2400"/>
            </a:pPr>
            <a:endParaRPr dirty="0"/>
          </a:p>
          <a:p>
            <a:pPr algn="ctr">
              <a:spcBef>
                <a:spcPts val="500"/>
              </a:spcBef>
              <a:defRPr sz="3600"/>
            </a:pPr>
            <a:r>
              <a:rPr dirty="0"/>
              <a:t>Thank you</a:t>
            </a:r>
          </a:p>
        </p:txBody>
      </p:sp>
      <p:sp>
        <p:nvSpPr>
          <p:cNvPr id="340" name="Eric Chu echu@duanemorrisselvam.com…"/>
          <p:cNvSpPr txBox="1"/>
          <p:nvPr/>
        </p:nvSpPr>
        <p:spPr>
          <a:xfrm>
            <a:off x="2256366" y="4071696"/>
            <a:ext cx="480060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57200">
              <a:spcBef>
                <a:spcPts val="1000"/>
              </a:spcBef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Dick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C5C3EF7-3EC2-5043-8665-E143A101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51" y="2631989"/>
            <a:ext cx="8579667" cy="241251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 Foreign Semiconductor Investment in the US:</a:t>
            </a:r>
            <a:b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Taiwan is Losing the Competitive Edge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45621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0" y="0"/>
            <a:ext cx="6317673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Trump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5" y="1068780"/>
            <a:ext cx="8835080" cy="5208452"/>
          </a:xfrm>
        </p:spPr>
        <p:txBody>
          <a:bodyPr>
            <a:normAutofit/>
          </a:bodyPr>
          <a:lstStyle/>
          <a:p>
            <a:endParaRPr lang="en-US" sz="2800" b="1" u="sng" dirty="0">
              <a:latin typeface="Times New Roman"/>
              <a:cs typeface="Times New Roman"/>
            </a:endParaRPr>
          </a:p>
          <a:p>
            <a:r>
              <a:rPr lang="en-US" sz="2800" b="1" u="sng" dirty="0">
                <a:latin typeface="Times New Roman"/>
                <a:cs typeface="Times New Roman"/>
              </a:rPr>
              <a:t>International Semiconductor Investment Environment.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Trump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believes in globalization </a:t>
            </a:r>
            <a:r>
              <a:rPr lang="en-US" sz="3200" dirty="0">
                <a:latin typeface="Times New Roman"/>
                <a:cs typeface="Times New Roman"/>
              </a:rPr>
              <a:t>but only so long as US economy can grow.</a:t>
            </a:r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Continued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focus on border protection </a:t>
            </a:r>
            <a:r>
              <a:rPr lang="en-US" sz="3200" dirty="0">
                <a:latin typeface="Times New Roman"/>
                <a:cs typeface="Times New Roman"/>
              </a:rPr>
              <a:t>and security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International Trade is a key priority.</a:t>
            </a:r>
            <a:endParaRPr lang="en-US" sz="3200" dirty="0">
              <a:latin typeface="Times New Roman"/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Trump –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Cult of the “Businessman Personality”,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often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gut-driven/intuitive; </a:t>
            </a:r>
            <a:r>
              <a:rPr lang="en-US" sz="3200" dirty="0">
                <a:solidFill>
                  <a:schemeClr val="tx1"/>
                </a:solidFill>
                <a:latin typeface="Times New Roman"/>
                <a:cs typeface="Times New Roman"/>
              </a:rPr>
              <a:t>the President believes the US to be the  largest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international “sucker”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92744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0" y="0"/>
            <a:ext cx="6317673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Trump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309816"/>
            <a:ext cx="8529212" cy="5411618"/>
          </a:xfrm>
        </p:spPr>
        <p:txBody>
          <a:bodyPr>
            <a:normAutofit/>
          </a:bodyPr>
          <a:lstStyle/>
          <a:p>
            <a:r>
              <a:rPr lang="en-US" sz="2800" b="1" u="sng" dirty="0">
                <a:latin typeface="Times New Roman"/>
                <a:cs typeface="Times New Roman"/>
              </a:rPr>
              <a:t>International Trade </a:t>
            </a:r>
            <a:r>
              <a:rPr lang="en-US" sz="1800" b="1" u="sng" dirty="0">
                <a:latin typeface="Times New Roman"/>
                <a:cs typeface="Times New Roman"/>
              </a:rPr>
              <a:t>continued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Growth of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US economy comes first</a:t>
            </a:r>
            <a:r>
              <a:rPr lang="en-US" sz="3200" dirty="0">
                <a:latin typeface="Times New Roman"/>
                <a:cs typeface="Times New Roman"/>
              </a:rPr>
              <a:t> – economic nationalism</a:t>
            </a:r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Trump belief </a:t>
            </a:r>
            <a:r>
              <a:rPr lang="en-US" sz="3200" dirty="0">
                <a:latin typeface="Times New Roman"/>
                <a:cs typeface="Times New Roman"/>
              </a:rPr>
              <a:t> that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foreign economies </a:t>
            </a:r>
            <a:r>
              <a:rPr lang="en-US" sz="3200" dirty="0">
                <a:latin typeface="Times New Roman"/>
                <a:cs typeface="Times New Roman"/>
              </a:rPr>
              <a:t>still need access to US market. </a:t>
            </a:r>
          </a:p>
          <a:p>
            <a:pPr marL="342900" lvl="8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/>
                <a:cs typeface="Times New Roman"/>
              </a:rPr>
              <a:t>Emphasis on “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Made in America</a:t>
            </a:r>
            <a:r>
              <a:rPr lang="en-US" sz="3200" dirty="0">
                <a:latin typeface="Times New Roman"/>
                <a:cs typeface="Times New Roman"/>
              </a:rPr>
              <a:t>” and </a:t>
            </a: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increased export creation</a:t>
            </a:r>
            <a:r>
              <a:rPr lang="en-US" sz="3200" dirty="0">
                <a:latin typeface="Times New Roman"/>
                <a:cs typeface="Times New Roman"/>
              </a:rPr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latin typeface="Times New Roman"/>
                <a:cs typeface="Times New Roman"/>
              </a:rPr>
              <a:t>Economic protectionism</a:t>
            </a:r>
            <a:r>
              <a:rPr lang="en-US" sz="3200" dirty="0">
                <a:latin typeface="Times New Roman"/>
                <a:cs typeface="Times New Roman"/>
              </a:rPr>
              <a:t>, keeping jobs in the U.S. </a:t>
            </a:r>
            <a:endParaRPr lang="en-US" sz="32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11216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2B504F-6CE9-D141-8C44-E3C2EBF20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482" y="2384854"/>
            <a:ext cx="7797114" cy="41148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 Hynix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Samsung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Nantero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(nanotube/SMIC)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VC Funds = $5+billion in US High Tech startups and early stage companies in 2017/18-2019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Fujifilm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339A26-E925-F14B-804E-4D0BB64F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052" y="1616081"/>
            <a:ext cx="8311896" cy="86495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Semiconductor Investment in the 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14642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FIUS : Committee on Foreign Investment in the United States.…"/>
          <p:cNvSpPr txBox="1">
            <a:spLocks noGrp="1"/>
          </p:cNvSpPr>
          <p:nvPr>
            <p:ph type="body" idx="1"/>
          </p:nvPr>
        </p:nvSpPr>
        <p:spPr>
          <a:xfrm>
            <a:off x="190006" y="1425038"/>
            <a:ext cx="8775864" cy="529639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81555" indent="-125730" defTabSz="502920">
              <a:spcBef>
                <a:spcPts val="300"/>
              </a:spcBef>
              <a:buSzPct val="100000"/>
              <a:buChar char="•"/>
              <a:defRPr sz="1650"/>
            </a:pP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CFIUS : Committee on Foreign Investment in the United States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(since 1975)</a:t>
            </a: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81555" indent="-125730" defTabSz="502920">
              <a:spcBef>
                <a:spcPts val="300"/>
              </a:spcBef>
              <a:buSzPct val="100000"/>
              <a:buChar char="•"/>
              <a:defRPr sz="1650"/>
            </a:pP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All companies proposing to be involved in an</a:t>
            </a:r>
            <a:r>
              <a:rPr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acquisition </a:t>
            </a:r>
            <a:r>
              <a:rPr 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of a US asset </a:t>
            </a:r>
            <a:r>
              <a:rPr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are supposed to voluntarily notify CFIUS</a:t>
            </a: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, but CFIUS can review transactions that are not voluntarily submitted.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555" lvl="1" indent="-125730" defTabSz="502920">
              <a:spcBef>
                <a:spcPts val="300"/>
              </a:spcBef>
              <a:buSzPct val="100000"/>
              <a:buChar char="•"/>
              <a:defRPr sz="1650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Good reason to look into green-field investments</a:t>
            </a:r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555" indent="-125730" defTabSz="502920">
              <a:spcBef>
                <a:spcPts val="300"/>
              </a:spcBef>
              <a:buSzPct val="100000"/>
              <a:buChar char="•"/>
              <a:defRPr sz="1650"/>
            </a:pP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CFIUS' primary concern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 most reviews is that </a:t>
            </a:r>
            <a:r>
              <a:rPr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technology or funds</a:t>
            </a:r>
            <a:r>
              <a:rPr sz="2800">
                <a:latin typeface="Times New Roman" panose="02020603050405020304" pitchFamily="18" charset="0"/>
                <a:cs typeface="Times New Roman" panose="02020603050405020304" pitchFamily="18" charset="0"/>
              </a:rPr>
              <a:t> from an acquired U.S. business might be transferred to a sanctioned country as a result of being acquired by a foreign acquirer.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1555" indent="-125730" defTabSz="502920">
              <a:spcBef>
                <a:spcPts val="300"/>
              </a:spcBef>
              <a:buSzPct val="100000"/>
              <a:buChar char="•"/>
              <a:defRPr sz="1650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Intensified Scrutiny.</a:t>
            </a:r>
            <a:endParaRPr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CFIUS"/>
          <p:cNvSpPr txBox="1">
            <a:spLocks noGrp="1"/>
          </p:cNvSpPr>
          <p:nvPr>
            <p:ph type="title"/>
          </p:nvPr>
        </p:nvSpPr>
        <p:spPr>
          <a:xfrm>
            <a:off x="374904" y="973530"/>
            <a:ext cx="8311896" cy="45150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3200"/>
              <a:t>CFIUS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AE612A-0DCB-B54B-83BB-04A4E2C4BC5B}"/>
              </a:ext>
            </a:extLst>
          </p:cNvPr>
          <p:cNvSpPr txBox="1"/>
          <p:nvPr/>
        </p:nvSpPr>
        <p:spPr>
          <a:xfrm>
            <a:off x="0" y="130629"/>
            <a:ext cx="7552706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dobe Heiti Std R"/>
              </a:rPr>
              <a:t>Certain US Regulatory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0082931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5ED3E4-8E85-0F4C-BBD8-EBC887B28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472540"/>
            <a:ext cx="8306791" cy="491638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Increased scrutiny of China investments.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Expanded authority of CFIUS – “Foreign Investment Risk Review Modernization Act” – broadened powers. The  Congressional Conference Committee has agreed to final version of FIRRRMA.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Scrutiny has and will continue to go beyond realm of M&amp;A.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Focus on </a:t>
            </a:r>
            <a:r>
              <a:rPr lang="en-US" sz="2400">
                <a:solidFill>
                  <a:srgbClr val="FF0000"/>
                </a:solidFill>
              </a:rPr>
              <a:t>Critical Technologies </a:t>
            </a:r>
            <a:r>
              <a:rPr lang="en-US" sz="2400"/>
              <a:t>as well as “</a:t>
            </a:r>
            <a:r>
              <a:rPr lang="en-US" sz="2400">
                <a:solidFill>
                  <a:srgbClr val="FF0000"/>
                </a:solidFill>
              </a:rPr>
              <a:t>National Security</a:t>
            </a:r>
            <a:r>
              <a:rPr lang="en-US" sz="2400"/>
              <a:t>” – China is still the focus, but…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Early filing is encouraged and especially pre-filing.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/>
              <a:t>If no national security risks perceived, usually processed in 30 days.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F97395-CF44-954F-9D31-164F67EE5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04" y="973530"/>
            <a:ext cx="8311896" cy="499010"/>
          </a:xfrm>
        </p:spPr>
        <p:txBody>
          <a:bodyPr>
            <a:normAutofit fontScale="90000"/>
          </a:bodyPr>
          <a:lstStyle/>
          <a:p>
            <a:r>
              <a:rPr lang="en-US"/>
              <a:t>CFIUS </a:t>
            </a:r>
            <a:r>
              <a:rPr lang="en-US" sz="1800"/>
              <a:t>continued</a:t>
            </a:r>
            <a:r>
              <a:rPr lang="en-US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43C09-144B-164A-A166-A6CAA6CF15B5}"/>
              </a:ext>
            </a:extLst>
          </p:cNvPr>
          <p:cNvSpPr txBox="1"/>
          <p:nvPr/>
        </p:nvSpPr>
        <p:spPr>
          <a:xfrm flipH="1">
            <a:off x="0" y="139252"/>
            <a:ext cx="7540832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 US Regulatory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3339582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6ABA4B-2510-034C-99BD-982A33AF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475" y="2310714"/>
            <a:ext cx="7587050" cy="2601076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and LOCAL INVESTMENT ENVIRONMENT: Secrets to Reducing Operating Expenses Overtime.</a:t>
            </a:r>
          </a:p>
        </p:txBody>
      </p:sp>
    </p:spTree>
    <p:extLst>
      <p:ext uri="{BB962C8B-B14F-4D97-AF65-F5344CB8AC3E}">
        <p14:creationId xmlns:p14="http://schemas.microsoft.com/office/powerpoint/2010/main" val="33992112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A9FACD-3583-8842-8CE7-8F39ED90C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0009" y="1876302"/>
            <a:ext cx="8502734" cy="486888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impact of:</a:t>
            </a:r>
          </a:p>
          <a:p>
            <a:pPr lvl="4" indent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State and Local authority allows for 	greater long-term deal structures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4" indent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(ii)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regulatory barriers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lowers operating 	costs over time.</a:t>
            </a:r>
          </a:p>
          <a:p>
            <a:pPr lvl="4" indent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(iii) Streamlining of “permitting” at state and local level.</a:t>
            </a:r>
          </a:p>
          <a:p>
            <a:pPr lvl="4" indent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(iv)  State and local investment in people resources flow 	down to investors.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462760-D7AC-544B-A4F7-D8EBD357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09" y="1009402"/>
            <a:ext cx="7035299" cy="7481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 IS NOT Losing its Attractiveness as a Foreign Investment Site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F70DA4-DD1D-7D42-98AC-CC7388BA7E6D}"/>
              </a:ext>
            </a:extLst>
          </p:cNvPr>
          <p:cNvSpPr txBox="1"/>
          <p:nvPr/>
        </p:nvSpPr>
        <p:spPr>
          <a:xfrm>
            <a:off x="225631" y="-4080"/>
            <a:ext cx="5949537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Adobe Heiti Std R"/>
              </a:rPr>
              <a:t>Don’t Be Fooled –US Remains a Very Attractive FDI Location</a:t>
            </a:r>
          </a:p>
        </p:txBody>
      </p:sp>
    </p:spTree>
    <p:extLst>
      <p:ext uri="{BB962C8B-B14F-4D97-AF65-F5344CB8AC3E}">
        <p14:creationId xmlns:p14="http://schemas.microsoft.com/office/powerpoint/2010/main" val="214236235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elvam_llc_ppt">
  <a:themeElements>
    <a:clrScheme name="selvam_llc_pp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selvam_llc_ppt">
      <a:majorFont>
        <a:latin typeface="Adobe Heiti Std R"/>
        <a:ea typeface="Adobe Heiti Std R"/>
        <a:cs typeface="Adobe Heiti Std R"/>
      </a:majorFont>
      <a:minorFont>
        <a:latin typeface="Helvetica"/>
        <a:ea typeface="Helvetica"/>
        <a:cs typeface="Helvetica"/>
      </a:minorFont>
    </a:fontScheme>
    <a:fmtScheme name="selvam_llc_pp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dobe Heiti Std 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dobe Heiti Std 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elvam_llc_ppt">
  <a:themeElements>
    <a:clrScheme name="selvam_llc_pp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selvam_llc_ppt">
      <a:majorFont>
        <a:latin typeface="Adobe Heiti Std R"/>
        <a:ea typeface="Adobe Heiti Std R"/>
        <a:cs typeface="Adobe Heiti Std R"/>
      </a:majorFont>
      <a:minorFont>
        <a:latin typeface="Helvetica"/>
        <a:ea typeface="Helvetica"/>
        <a:cs typeface="Helvetica"/>
      </a:minorFont>
    </a:fontScheme>
    <a:fmtScheme name="selvam_llc_pp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dobe Heiti Std 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dobe Heiti Std 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1028</Words>
  <Application>Microsoft Macintosh PowerPoint</Application>
  <PresentationFormat>On-screen Show (4:3)</PresentationFormat>
  <Paragraphs>109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Adobe Heiti Std R</vt:lpstr>
      <vt:lpstr>Arial</vt:lpstr>
      <vt:lpstr>Helvetica</vt:lpstr>
      <vt:lpstr>Times New Roman</vt:lpstr>
      <vt:lpstr>selvam_llc_ppt</vt:lpstr>
      <vt:lpstr>How to Gain a Greater Competitive Edge – Invest in the US. By Dr. Richard L. Thurston, Esq.  Select USA/AIT in Taipei, Taiwan, March 9, 2019 </vt:lpstr>
      <vt:lpstr>Recent Foreign Semiconductor Investment in the US: Why Taiwan is Losing the Competitive Edge</vt:lpstr>
      <vt:lpstr>The Trump Effect</vt:lpstr>
      <vt:lpstr>The Trump Effect</vt:lpstr>
      <vt:lpstr>Recent Semiconductor Investment in the US.</vt:lpstr>
      <vt:lpstr>CFIUS</vt:lpstr>
      <vt:lpstr>CFIUS continued.</vt:lpstr>
      <vt:lpstr>STATE and LOCAL INVESTMENT ENVIRONMENT: Secrets to Reducing Operating Expenses Overtime.</vt:lpstr>
      <vt:lpstr>The US IS NOT Losing its Attractiveness as a Foreign Investment Site</vt:lpstr>
      <vt:lpstr>New York as an Excellent Example</vt:lpstr>
      <vt:lpstr>State/Local Investment Incentives  Examples of Basic Categories contd</vt:lpstr>
      <vt:lpstr>How to Eliminate Fears of Unions, IP Litigation and US Regulatory  Issues</vt:lpstr>
      <vt:lpstr>Investor Fears</vt:lpstr>
      <vt:lpstr>Managing a Foreign Workforce Half-Way Around the World </vt:lpstr>
      <vt:lpstr>Managing US Work Force</vt:lpstr>
      <vt:lpstr>How “Amazon” Need Not Happen to You</vt:lpstr>
      <vt:lpstr>Amazon</vt:lpstr>
      <vt:lpstr>Amazon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Era of Trump Investment -  Global Investment to United States</dc:title>
  <cp:lastModifiedBy>Richard Thurston</cp:lastModifiedBy>
  <cp:revision>98</cp:revision>
  <dcterms:modified xsi:type="dcterms:W3CDTF">2022-11-27T19:18:03Z</dcterms:modified>
</cp:coreProperties>
</file>