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3" r:id="rId10"/>
    <p:sldMasterId id="2147483752" r:id="rId11"/>
    <p:sldMasterId id="2147483761" r:id="rId12"/>
  </p:sldMasterIdLst>
  <p:notesMasterIdLst>
    <p:notesMasterId r:id="rId19"/>
  </p:notesMasterIdLst>
  <p:handoutMasterIdLst>
    <p:handoutMasterId r:id="rId20"/>
  </p:handoutMasterIdLst>
  <p:sldIdLst>
    <p:sldId id="627" r:id="rId13"/>
    <p:sldId id="655" r:id="rId14"/>
    <p:sldId id="377" r:id="rId15"/>
    <p:sldId id="656" r:id="rId16"/>
    <p:sldId id="657" r:id="rId17"/>
    <p:sldId id="643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1405" autoAdjust="0"/>
  </p:normalViewPr>
  <p:slideViewPr>
    <p:cSldViewPr snapToGrid="0">
      <p:cViewPr varScale="1">
        <p:scale>
          <a:sx n="105" d="100"/>
          <a:sy n="105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45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14B1555B-7BBF-40B4-832E-B3D1A3DBC304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C99AF7A3-D204-4137-9E99-5BA98A7F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r">
              <a:defRPr sz="1300"/>
            </a:lvl1pPr>
          </a:lstStyle>
          <a:p>
            <a:fld id="{0B119CBC-8E2D-4ADA-B0BD-65A9EA8C7F7A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895" tIns="47947" rIns="95895" bIns="479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r">
              <a:defRPr sz="1300"/>
            </a:lvl1pPr>
          </a:lstStyle>
          <a:p>
            <a:fld id="{D163EB1B-1C8D-4300-99AF-BE95A251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a14="http://schemas.microsoft.com/office/drawing/2010/main" xmlns:p14="http://schemas.microsoft.com/office/powerpoint/2010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2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8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3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903412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&amp; Selvam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Los Angeles | Chicago | Houston | Hanoi | Philadelphia | San Diego | San Francisco | Palo Alto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9144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5715000" y="6492240"/>
            <a:ext cx="2895600" cy="36576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685800"/>
            <a:ext cx="6020790" cy="1251659"/>
          </a:xfrm>
        </p:spPr>
        <p:txBody>
          <a:bodyPr/>
          <a:lstStyle>
            <a:lvl1pPr>
              <a:lnSpc>
                <a:spcPts val="33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882" y="1904999"/>
            <a:ext cx="4059506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904999"/>
            <a:ext cx="40417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1"/>
            <a:ext cx="5111750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1"/>
            <a:ext cx="3008313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>
            <a:normAutofit/>
          </a:bodyPr>
          <a:lstStyle>
            <a:lvl1pPr marL="267881" indent="-267881" algn="l">
              <a:spcBef>
                <a:spcPts val="2953"/>
              </a:spcBef>
              <a:buSzTx/>
              <a:buChar char="•"/>
              <a:defRPr sz="2700"/>
            </a:lvl1pPr>
            <a:lvl2pPr marL="535762" indent="-267881" algn="l">
              <a:spcBef>
                <a:spcPts val="2953"/>
              </a:spcBef>
              <a:buSzTx/>
              <a:buChar char="•"/>
              <a:defRPr sz="2700"/>
            </a:lvl2pPr>
            <a:lvl3pPr marL="803643" indent="-267881" algn="l">
              <a:spcBef>
                <a:spcPts val="2953"/>
              </a:spcBef>
              <a:buSzTx/>
              <a:buChar char="•"/>
              <a:defRPr sz="2700"/>
            </a:lvl3pPr>
            <a:lvl4pPr marL="1071524" indent="-267881" algn="l">
              <a:spcBef>
                <a:spcPts val="2953"/>
              </a:spcBef>
              <a:buSzTx/>
              <a:buChar char="•"/>
              <a:defRPr sz="2700"/>
            </a:lvl4pPr>
            <a:lvl5pPr marL="1339406" indent="-267881" algn="l">
              <a:spcBef>
                <a:spcPts val="2953"/>
              </a:spcBef>
              <a:buSzTx/>
              <a:buChar char="•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98477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54E008-9461-4EB8-B4EA-539F7B8C8E24}" type="datetimeFigureOut">
              <a:rPr lang="en-US" smtClean="0">
                <a:solidFill>
                  <a:prstClr val="black"/>
                </a:solidFill>
              </a:rPr>
              <a:t>11/27/22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8A4F0-C4D4-4319-A0A6-C3BC88312E2C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906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9446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449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3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96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768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416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704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1651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673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7150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933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51850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9645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8779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2684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20951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5870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3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035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77801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765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48620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212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23610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56572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7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9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9331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760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17445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5272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9236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5872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6" y="0"/>
            <a:ext cx="9137667" cy="685799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609600"/>
            <a:ext cx="6025896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58417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/>
  <p:hf hdr="0" ftr="0" dt="0"/>
  <p:txStyles>
    <p:titleStyle>
      <a:lvl1pPr marL="0" indent="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70" r:id="rId9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2600"/>
            <a:ext cx="9144000" cy="2970427"/>
          </a:xfrm>
        </p:spPr>
        <p:txBody>
          <a:bodyPr/>
          <a:lstStyle/>
          <a:p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Non-Fungible Tokens (NFTs) and Trade Secrets</a:t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Innovation, Protecting IP in Start-ups &amp; SMEs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Indian IPR Foundation (NIPO)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24, 2021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Richard L. Thurston, Esq.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NY, USA</a:t>
            </a:r>
            <a:br>
              <a:rPr lang="en-US" sz="1600" dirty="0"/>
            </a:br>
            <a:b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06537" y="6554449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April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A178A-3063-6443-B82B-1709B9C0CDBC}"/>
              </a:ext>
            </a:extLst>
          </p:cNvPr>
          <p:cNvSpPr txBox="1"/>
          <p:nvPr/>
        </p:nvSpPr>
        <p:spPr>
          <a:xfrm>
            <a:off x="4191000" y="389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982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4123" y="105508"/>
            <a:ext cx="6021387" cy="58029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NFT – An Overview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64123" y="990601"/>
            <a:ext cx="8865577" cy="5502274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NFTs are a form of cryptocurrency, and from a business/legal perspective they are:</a:t>
            </a:r>
          </a:p>
          <a:p>
            <a:pPr marL="1206500" lvl="1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Anything with IP value can be stored digitally;</a:t>
            </a:r>
          </a:p>
          <a:p>
            <a:pPr marL="1206500" lvl="1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A unique electronic record representing ownership of an IP – uniquely identifiable;</a:t>
            </a:r>
          </a:p>
          <a:p>
            <a:pPr marL="1206500" lvl="1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Authenticity of the underlying IP is digitized code/blockchain certified – enables validation and verification;</a:t>
            </a:r>
          </a:p>
          <a:p>
            <a:pPr marL="1206500" lvl="1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Increasingly used by artists, musicians, movie publishers, writers, branding, etc. </a:t>
            </a:r>
          </a:p>
          <a:p>
            <a:pPr marL="1206500" lvl="1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New-age IP monetization instrument.</a:t>
            </a:r>
          </a:p>
          <a:p>
            <a:pPr marL="1206500" lvl="1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Artists taking control over their creations:</a:t>
            </a:r>
          </a:p>
          <a:p>
            <a:pPr marL="1611312" lvl="2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Perfect for tracking royalties and other payments.</a:t>
            </a:r>
          </a:p>
          <a:p>
            <a:pPr marL="1611312" lvl="2" indent="-45720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Enabler for tracking certain IP infringement.</a:t>
            </a:r>
          </a:p>
          <a:p>
            <a:pPr marL="1035050" lvl="1" indent="-285750">
              <a:buFont typeface="Wingdings" pitchFamily="2" charset="2"/>
              <a:buChar char="q"/>
              <a:defRPr/>
            </a:pPr>
            <a:endParaRPr lang="en-US"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49300" lvl="1" indent="0"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2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97495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NFT Overview, </a:t>
            </a:r>
            <a:r>
              <a:rPr lang="en-US" sz="2000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374904" y="1257301"/>
            <a:ext cx="8593528" cy="5029200"/>
          </a:xfrm>
          <a:prstGeom prst="rect">
            <a:avLst/>
          </a:prstGeom>
        </p:spPr>
        <p:txBody>
          <a:bodyPr lIns="88896" tIns="50798" rIns="88896" bIns="50798" anchor="t">
            <a:normAutofit fontScale="92500"/>
          </a:bodyPr>
          <a:lstStyle/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Other characteristics of NFTs for IP purposes could include: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Modifiable;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Enabler of artistic collaboration through layering by different artists whether additive or interpretational; 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Programable elements similar in concept to a programmable semiconductor device including programmable privacy features (privacy preservation tokens)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Situational adaptability; 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Multi-disciplinary IP such as inclusion with other art forms, cultural icons or themes, games, memes, etc.; and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crossover art with other art medium.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770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NFT  - A Business </a:t>
            </a:r>
            <a:r>
              <a:rPr lang="en-US" b="1" dirty="0" err="1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IPAsset</a:t>
            </a:r>
            <a:r>
              <a:rPr lang="en-US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35924" y="1087396"/>
            <a:ext cx="8832508" cy="5770604"/>
          </a:xfrm>
          <a:prstGeom prst="rect">
            <a:avLst/>
          </a:prstGeom>
        </p:spPr>
        <p:txBody>
          <a:bodyPr lIns="88896" tIns="50798" rIns="88896" bIns="50798" anchor="t">
            <a:normAutofit fontScale="92500" lnSpcReduction="20000"/>
          </a:bodyPr>
          <a:lstStyle/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Foundational question going forward: can NFTs become (in whole or in part) a business IP asset for a start-Up and SME, having economic value? YES, including, but by no means limited to: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proprietary business asset or element;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present(and future) economic value;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foundational, but perhaps not all, elements of a formula or process, design, compilation, etc.; 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Licensable or saleable as part of a technology transfer;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 and market adaptability; 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Branding tool;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related technologies or IP with other technologies/IP; and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Incorporating a “proof-of-work” system and enhanced privacy protection features:</a:t>
            </a:r>
          </a:p>
          <a:p>
            <a:pPr lvl="2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Establishes reasonable effort to protect trade secrets.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3256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NFT and Trade Secrets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90500" y="1079500"/>
            <a:ext cx="8777932" cy="5413375"/>
          </a:xfrm>
          <a:prstGeom prst="rect">
            <a:avLst/>
          </a:prstGeom>
        </p:spPr>
        <p:txBody>
          <a:bodyPr lIns="88896" tIns="50798" rIns="88896" bIns="50798" anchor="t">
            <a:normAutofit fontScale="92500"/>
          </a:bodyPr>
          <a:lstStyle/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NFT could qualify as a trade secret.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 satisfy (as shown on the previous slide) the key legal elements of a trade secret. 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 create and comprise a sequential order, storing metadata and other trade secret protectable information.</a:t>
            </a:r>
          </a:p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owner of the underlying work could continue to own legal rights including copyright and trade secrets.</a:t>
            </a:r>
          </a:p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Growing importance of a well-written </a:t>
            </a:r>
            <a:r>
              <a:rPr lang="en-US" sz="2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contract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NFTs: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determine the scope of IP rights and limitations on NFTs;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Licensing trade secrets through NFTs; and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Carefully design NFT projects to comply with existing laws and create new standards.</a:t>
            </a:r>
          </a:p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combined with IIPCC’s </a:t>
            </a:r>
            <a:r>
              <a:rPr lang="en-US" sz="2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IKR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NFTs could become a powerful trade secret tool.</a:t>
            </a: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790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99" y="2585801"/>
            <a:ext cx="6246798" cy="180814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altLang="ja-JP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Richard L. Thurston</a:t>
            </a:r>
            <a:br>
              <a:rPr lang="en-US" sz="2000" dirty="0"/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51" y="4684727"/>
            <a:ext cx="4519448" cy="1808148"/>
          </a:xfrm>
        </p:spPr>
        <p:txBody>
          <a:bodyPr/>
          <a:lstStyle/>
          <a:p>
            <a:pPr marL="0" indent="0" fontAlgn="t">
              <a:spcBef>
                <a:spcPct val="0"/>
              </a:spcBef>
              <a:buNone/>
            </a:pPr>
            <a:br>
              <a:rPr lang="en-US" sz="1800" dirty="0"/>
            </a:b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rlthurston@duanemorris.com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A066-A4C4-480F-B957-E403B2B8D4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56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a="http://schemas.openxmlformats.org/drawingml/2006/main" name="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ulle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lvam updat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Duane_Morris</Template>
  <TotalTime>0</TotalTime>
  <Words>538</Words>
  <Application>Microsoft Macintosh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Adobe Heiti Std R</vt:lpstr>
      <vt:lpstr>Arial</vt:lpstr>
      <vt:lpstr>Calibri</vt:lpstr>
      <vt:lpstr>Times New Roman</vt:lpstr>
      <vt:lpstr>Wingdings</vt:lpstr>
      <vt:lpstr>Bullet Design</vt:lpstr>
      <vt:lpstr>Numbering Design</vt:lpstr>
      <vt:lpstr>Selvam updated</vt:lpstr>
      <vt:lpstr>1_Numbering Design</vt:lpstr>
      <vt:lpstr>2_Numbering Design</vt:lpstr>
      <vt:lpstr>3_Numbering Design</vt:lpstr>
      <vt:lpstr>4_Numbering Design</vt:lpstr>
      <vt:lpstr>5_Numbering Design</vt:lpstr>
      <vt:lpstr>Custom Design</vt:lpstr>
      <vt:lpstr>1_Bullet Design</vt:lpstr>
      <vt:lpstr>3_Bullet Design</vt:lpstr>
      <vt:lpstr>6_Numbering Design</vt:lpstr>
      <vt:lpstr>  Non-Fungible Tokens (NFTs) and Trade Secrets Promoting Innovation, Protecting IP in Start-ups &amp; SMEs The Indian IPR Foundation (NIPO) June 24, 2021 by Dr. Richard L. Thurston, Esq. New York, NY, USA   </vt:lpstr>
      <vt:lpstr>NFT – An Overview</vt:lpstr>
      <vt:lpstr>NFT Overview, continued</vt:lpstr>
      <vt:lpstr>NFT  - A Business IPAsset.</vt:lpstr>
      <vt:lpstr>NFT and Trade Secrets</vt:lpstr>
      <vt:lpstr> Thank You Dr. Richard L. Thurston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2021-04-11T23:30:21Z</cp:lastPrinted>
  <dcterms:created xsi:type="dcterms:W3CDTF">1601-01-01T00:00:00Z</dcterms:created>
  <dcterms:modified xsi:type="dcterms:W3CDTF">2022-11-27T19:13:33Z</dcterms:modified>
</cp:coreProperties>
</file>