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3" r:id="rId10"/>
    <p:sldMasterId id="2147483752" r:id="rId11"/>
    <p:sldMasterId id="2147483761" r:id="rId12"/>
  </p:sldMasterIdLst>
  <p:notesMasterIdLst>
    <p:notesMasterId r:id="rId22"/>
  </p:notesMasterIdLst>
  <p:handoutMasterIdLst>
    <p:handoutMasterId r:id="rId23"/>
  </p:handoutMasterIdLst>
  <p:sldIdLst>
    <p:sldId id="627" r:id="rId13"/>
    <p:sldId id="534" r:id="rId14"/>
    <p:sldId id="655" r:id="rId15"/>
    <p:sldId id="377" r:id="rId16"/>
    <p:sldId id="378" r:id="rId17"/>
    <p:sldId id="659" r:id="rId18"/>
    <p:sldId id="672" r:id="rId19"/>
    <p:sldId id="656" r:id="rId20"/>
    <p:sldId id="643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1480" autoAdjust="0"/>
  </p:normalViewPr>
  <p:slideViewPr>
    <p:cSldViewPr snapToGrid="0">
      <p:cViewPr varScale="1">
        <p:scale>
          <a:sx n="105" d="100"/>
          <a:sy n="105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45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14B1555B-7BBF-40B4-832E-B3D1A3DBC304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99AF7A3-D204-4137-9E99-5BA98A7F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fld id="{0B119CBC-8E2D-4ADA-B0BD-65A9EA8C7F7A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895" tIns="47947" rIns="95895" bIns="479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fld id="{D163EB1B-1C8D-4300-99AF-BE95A251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3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p14="http://schemas.microsoft.com/office/powerpoint/2010/main" xmlns:a14="http://schemas.microsoft.com/office/drawing/2010/main"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3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8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p14="http://schemas.microsoft.com/office/powerpoint/2010/main" xmlns:a14="http://schemas.microsoft.com/office/drawing/2010/main"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6</a:t>
            </a:fld>
            <a:endParaRPr lang="en-US" sz="130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p14="http://schemas.microsoft.com/office/powerpoint/2010/main" xmlns:a14="http://schemas.microsoft.com/office/drawing/2010/main"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7</a:t>
            </a:fld>
            <a:endParaRPr lang="en-US" sz="13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62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p14="http://schemas.microsoft.com/office/powerpoint/2010/main" xmlns:a14="http://schemas.microsoft.com/office/drawing/2010/main"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79048" indent="-299634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98535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77950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157364" indent="-239705" eaLnBrk="0" hangingPunct="0"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636778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3116192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595607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4075020" indent="-2397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600EC215-7A84-894C-9754-382F8F014178}" type="slidenum">
              <a:rPr lang="en-US" sz="1300">
                <a:latin typeface="Calibri"/>
              </a:rPr>
              <a:pPr eaLnBrk="1" hangingPunct="1"/>
              <a:t>8</a:t>
            </a:fld>
            <a:endParaRPr lang="en-US" sz="130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903412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&amp; Selvam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Los Angeles | Chicago | Houston | Hanoi | Philadelphia | San Diego | San Francisco | Palo Alto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6492240"/>
            <a:ext cx="2895600" cy="3657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685800"/>
            <a:ext cx="6020790" cy="1251659"/>
          </a:xfrm>
        </p:spPr>
        <p:txBody>
          <a:bodyPr/>
          <a:lstStyle>
            <a:lvl1pPr>
              <a:lnSpc>
                <a:spcPts val="33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Tx/>
              <a:buChar char="•"/>
              <a:defRPr sz="2700"/>
            </a:lvl1pPr>
            <a:lvl2pPr marL="535762" indent="-267881" algn="l">
              <a:spcBef>
                <a:spcPts val="2953"/>
              </a:spcBef>
              <a:buSzTx/>
              <a:buChar char="•"/>
              <a:defRPr sz="2700"/>
            </a:lvl2pPr>
            <a:lvl3pPr marL="803643" indent="-267881" algn="l">
              <a:spcBef>
                <a:spcPts val="2953"/>
              </a:spcBef>
              <a:buSzTx/>
              <a:buChar char="•"/>
              <a:defRPr sz="2700"/>
            </a:lvl3pPr>
            <a:lvl4pPr marL="1071524" indent="-267881" algn="l">
              <a:spcBef>
                <a:spcPts val="2953"/>
              </a:spcBef>
              <a:buSzTx/>
              <a:buChar char="•"/>
              <a:defRPr sz="2700"/>
            </a:lvl4pPr>
            <a:lvl5pPr marL="1339406" indent="-267881" algn="l">
              <a:spcBef>
                <a:spcPts val="2953"/>
              </a:spcBef>
              <a:buSzTx/>
              <a:buChar char="•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9847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54E008-9461-4EB8-B4EA-539F7B8C8E24}" type="datetimeFigureOut">
              <a:rPr lang="en-US" smtClean="0">
                <a:solidFill>
                  <a:prstClr val="black"/>
                </a:solidFill>
              </a:rPr>
              <a:t>11/27/22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4F0-C4D4-4319-A0A6-C3BC88312E2C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06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446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49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3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96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768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416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704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165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673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715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933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18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64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8779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684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095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870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3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035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780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765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4862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21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3610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657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9331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76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17445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527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9236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5872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609600"/>
            <a:ext cx="6025896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58417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 dt="0"/>
  <p:txStyles>
    <p:titleStyle>
      <a:lvl1pPr marL="0" indent="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70" r:id="rId9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6554"/>
            <a:ext cx="9144000" cy="2074984"/>
          </a:xfrm>
        </p:spPr>
        <p:txBody>
          <a:bodyPr/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Handling Trade Secret Information During Procedures Before Judiciaries:</a:t>
            </a:r>
            <a:b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 Corporate Perspective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WIPO Symposium on Trade Secrets and Innovation</a:t>
            </a:r>
            <a:br>
              <a:rPr lang="en-US" sz="18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26, 2019</a:t>
            </a:r>
            <a:br>
              <a:rPr lang="en-US" sz="18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Geneva, Switzerland</a:t>
            </a:r>
            <a:br>
              <a:rPr lang="en-US" sz="20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br>
              <a:rPr lang="en-US" sz="20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Richard L. Thurston, Esq.</a:t>
            </a:r>
            <a:br>
              <a:rPr lang="en-US" sz="200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8106537" y="6554449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November, 2019</a:t>
            </a:r>
          </a:p>
        </p:txBody>
      </p:sp>
    </p:spTree>
    <p:extLst>
      <p:ext uri="{BB962C8B-B14F-4D97-AF65-F5344CB8AC3E}">
        <p14:creationId xmlns:p14="http://schemas.microsoft.com/office/powerpoint/2010/main" val="1145498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68" y="140677"/>
            <a:ext cx="6306683" cy="509954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A Corporate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6273"/>
            <a:ext cx="8382000" cy="55910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My previous in-house corporate clients, Texas Instruments (TI) and Taiwan Semiconductor (TSMC), had a very strong interest &amp; commitment to maintain confidentiality during administrative/litigation matters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>
                <a:solidFill>
                  <a:schemeClr val="tx1"/>
                </a:solidFill>
                <a:latin typeface="Times New Roman"/>
                <a:cs typeface="Times New Roman"/>
              </a:rPr>
              <a:t>Commonly used tools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At PTO: prior art publication, non-publication request; abandonment, injunction against PTO; prosecution bar, etc.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Proper/careful filings and pleadings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Confidentiality undertakings.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Protective orders (documents, testimony, appearances by corporate representatives, etc.).</a:t>
            </a:r>
          </a:p>
          <a:p>
            <a:pPr lvl="3">
              <a:buFont typeface="Wingdings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Sealing of documents; redacting of documents; claw-back of inadvertent disclosure.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Interested third parties.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Discovery sanctions: spoliation.</a:t>
            </a:r>
          </a:p>
          <a:p>
            <a:pPr lvl="2">
              <a:buFont typeface="Wingdings" pitchFamily="2" charset="2"/>
              <a:buChar char="q"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Discretionary Appeal.</a:t>
            </a:r>
          </a:p>
          <a:p>
            <a:pPr lvl="2">
              <a:buFont typeface="Wingdings" charset="2"/>
              <a:buChar char="u"/>
            </a:pP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20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4123" y="105508"/>
            <a:ext cx="6021387" cy="58029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 Increasing Complexity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64123" y="914400"/>
            <a:ext cx="8850923" cy="5838092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Intensive, expensive, time-consuming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charset="2"/>
              <a:buChar char="u"/>
              <a:defRPr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Multi-jurisdiction litigation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(Manual for Complex Litigation).</a:t>
            </a:r>
          </a:p>
          <a:p>
            <a:pPr>
              <a:buFont typeface="Wingdings" charset="2"/>
              <a:buChar char="u"/>
              <a:defRPr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Exponential growth of technology/IT, </a:t>
            </a:r>
            <a:r>
              <a:rPr lang="en-US" sz="2400" i="1">
                <a:solidFill>
                  <a:schemeClr val="tx1"/>
                </a:solidFill>
                <a:latin typeface="Times New Roman"/>
                <a:cs typeface="Times New Roman"/>
              </a:rPr>
              <a:t>now/future</a:t>
            </a: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Public access over the </a:t>
            </a: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internet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 – greater access to public records.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Digital technologies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; high density storage media and the cloud.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Mobile interconnectivity; social media explosion; digital trails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Meta data.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Criticality of </a:t>
            </a: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cyber-security 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infrastructure.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i="1">
                <a:solidFill>
                  <a:schemeClr val="tx1"/>
                </a:solidFill>
                <a:latin typeface="Times New Roman"/>
                <a:cs typeface="Times New Roman"/>
              </a:rPr>
              <a:t>Security automation, detection and recovery.</a:t>
            </a:r>
          </a:p>
          <a:p>
            <a:pPr>
              <a:buFont typeface="Wingdings" charset="2"/>
              <a:buChar char="u"/>
              <a:defRPr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Forensic science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charset="2"/>
              <a:buChar char="u"/>
              <a:defRPr/>
            </a:pP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Lawyers must build all of this into the protection of their clients’ trade secrets and their litigation strategies (anticipating an eventual misappropriation).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b="1">
                <a:solidFill>
                  <a:schemeClr val="tx1"/>
                </a:solidFill>
                <a:latin typeface="Times New Roman"/>
                <a:cs typeface="Times New Roman"/>
              </a:rPr>
              <a:t>Attorney-client relationship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lvl="1">
              <a:buFont typeface="Wingdings" charset="2"/>
              <a:buChar char="u"/>
              <a:defRPr/>
            </a:pPr>
            <a:r>
              <a:rPr lang="en-US" sz="2000" b="1">
                <a:solidFill>
                  <a:schemeClr val="tx1"/>
                </a:solidFill>
                <a:latin typeface="Times New Roman"/>
                <a:cs typeface="Times New Roman"/>
              </a:rPr>
              <a:t>Civil vs. criminal matters</a:t>
            </a:r>
            <a:r>
              <a:rPr lang="en-US" sz="20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charset="2"/>
              <a:buChar char="u"/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3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749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Case Study </a:t>
            </a:r>
            <a:r>
              <a:rPr lang="en-US" sz="180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(1/3)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1055076"/>
            <a:ext cx="8697477" cy="5697415"/>
          </a:xfrm>
          <a:prstGeom prst="rect">
            <a:avLst/>
          </a:prstGeom>
        </p:spPr>
        <p:txBody>
          <a:bodyPr lIns="88896" tIns="50798" rIns="88896" bIns="50798" anchor="t">
            <a:normAutofit fontScale="25000" lnSpcReduction="20000"/>
          </a:bodyPr>
          <a:lstStyle/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TSMC vs. SMIC: </a:t>
            </a:r>
            <a:r>
              <a:rPr lang="en-US"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The s</a:t>
            </a:r>
            <a:r>
              <a:rPr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cope/scale of SMIC’s theft </a:t>
            </a:r>
            <a:r>
              <a:rPr lang="en-US"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(during 2000-2001) </a:t>
            </a:r>
            <a:r>
              <a:rPr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was massive</a:t>
            </a:r>
            <a:r>
              <a:rPr lang="en-US" sz="96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5100" b="1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Litigation in five different jurisdictions (Greater Chinas, California (Federal and State), and ITC (first case). Importance/Complexities of a coordinated approach.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SMIC misappropriated 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amounts of 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TSMC information from at least 4 separate technology platforms: 0.35um, 0.25um, 0.18um and 0.13um; </a:t>
            </a:r>
            <a:endParaRPr lang="en-US"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SMIC admitted to having more than </a:t>
            </a:r>
            <a:r>
              <a:rPr sz="104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550,000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pages of TSMC documents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TSMC started the 2006 litigation with more than </a:t>
            </a:r>
            <a:r>
              <a:rPr sz="104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1,379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trade secret items (the 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400" baseline="30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filed in 2003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settled in 2005)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1040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94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trade secrets went to 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rial </a:t>
            </a:r>
            <a:r>
              <a:rPr lang="en-US" sz="10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2009.</a:t>
            </a:r>
            <a:endParaRPr sz="104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770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9448"/>
            <a:ext cx="8593528" cy="86495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Case Study </a:t>
            </a:r>
            <a:r>
              <a:rPr lang="en-US" sz="140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2/2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Shape 166"/>
          <p:cNvSpPr>
            <a:spLocks noGrp="1"/>
          </p:cNvSpPr>
          <p:nvPr>
            <p:ph type="body" idx="1"/>
          </p:nvPr>
        </p:nvSpPr>
        <p:spPr>
          <a:xfrm>
            <a:off x="105508" y="1090245"/>
            <a:ext cx="8862924" cy="5567033"/>
          </a:xfrm>
          <a:prstGeom prst="rect">
            <a:avLst/>
          </a:prstGeom>
        </p:spPr>
        <p:txBody>
          <a:bodyPr lIns="88896" tIns="50798" rIns="88896" bIns="50798" anchor="t">
            <a:normAutofit fontScale="70000" lnSpcReduction="20000"/>
          </a:bodyPr>
          <a:lstStyle/>
          <a:p>
            <a:pPr marL="0" indent="0" defTabSz="914367">
              <a:spcBef>
                <a:spcPts val="352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For</a:t>
            </a:r>
            <a:r>
              <a:rPr sz="38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example --  the volume of discovery</a:t>
            </a:r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nearly all 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under various protective orders</a:t>
            </a:r>
            <a:r>
              <a:rPr lang="en-US" sz="3800" b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included:</a:t>
            </a:r>
            <a:endParaRPr sz="3800" b="1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1550" lvl="1" indent="-457200" defTabSz="914367">
              <a:spcBef>
                <a:spcPts val="211"/>
              </a:spcBef>
              <a:buClr>
                <a:srgbClr val="9B2D1F"/>
              </a:buClr>
              <a:buSzPct val="85000"/>
              <a:buFont typeface="Wingdings" pitchFamily="2" charset="2"/>
              <a:buChar char="q"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TSMC produced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8.4M pages</a:t>
            </a: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of documents, SMIC produced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7.5M pages</a:t>
            </a:r>
            <a:r>
              <a:rPr lang="en-US"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224350" lvl="1" indent="0" defTabSz="914367">
              <a:spcBef>
                <a:spcPts val="211"/>
              </a:spcBef>
              <a:buClr>
                <a:srgbClr val="9B2D1F"/>
              </a:buClr>
              <a:buSzPct val="85000"/>
              <a:buNone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1550" lvl="1" indent="-457200" defTabSz="914367">
              <a:spcBef>
                <a:spcPts val="211"/>
              </a:spcBef>
              <a:buClr>
                <a:srgbClr val="9B2D1F"/>
              </a:buClr>
              <a:buSzPct val="85000"/>
              <a:buFont typeface="Wingdings" pitchFamily="2" charset="2"/>
              <a:buChar char="q"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SMIC made TSMC collect more than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100M pieces of email</a:t>
            </a: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from TSMC archives, totaling more than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 terabytes (20,000 gigabytes)</a:t>
            </a:r>
            <a:r>
              <a:rPr lang="en-US"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224350" lvl="1" indent="0" defTabSz="914367">
              <a:spcBef>
                <a:spcPts val="211"/>
              </a:spcBef>
              <a:buClr>
                <a:srgbClr val="9B2D1F"/>
              </a:buClr>
              <a:buSzPct val="85000"/>
              <a:buNone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1550" lvl="1" indent="-457200" defTabSz="914367">
              <a:spcBef>
                <a:spcPts val="211"/>
              </a:spcBef>
              <a:buClr>
                <a:srgbClr val="9B2D1F"/>
              </a:buClr>
              <a:buSzPct val="85000"/>
              <a:buFont typeface="Wingdings" pitchFamily="2" charset="2"/>
              <a:buChar char="q"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Parties took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264 depositions</a:t>
            </a: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(126 by TSMC, 138 by SMIC); there were 196 depositions in 1996 alone. Dick Thurston’s deposition, alone, was taken 4 times for a total of approximately 46 hours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224350" lvl="1" indent="0" defTabSz="914367">
              <a:spcBef>
                <a:spcPts val="211"/>
              </a:spcBef>
              <a:buClr>
                <a:srgbClr val="9B2D1F"/>
              </a:buClr>
              <a:buSzPct val="85000"/>
              <a:buNone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1550" lvl="1" indent="-457200" defTabSz="914367">
              <a:spcBef>
                <a:spcPts val="211"/>
              </a:spcBef>
              <a:buClr>
                <a:srgbClr val="9B2D1F"/>
              </a:buClr>
              <a:buSzPct val="85000"/>
              <a:buFont typeface="Wingdings" pitchFamily="2" charset="2"/>
              <a:buChar char="q"/>
              <a:defRPr sz="3413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Court issued more than </a:t>
            </a:r>
            <a:r>
              <a:rPr u="sng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500 orders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(75% = discovery)</a:t>
            </a: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which required TSMC and SMIC lawyers to brief the court many times a week to prepare the court for a ruling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5696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11512" y="207226"/>
            <a:ext cx="6144322" cy="4826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Orders and Other Tools.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0722" y="1092820"/>
            <a:ext cx="8764858" cy="567597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United States: has a </a:t>
            </a: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strong presumption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under common law and the 1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Amendment to US Constitution of </a:t>
            </a: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public access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to evidence admitted at trial or considered by court.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U.S. common law and statutory discovery regimes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applicable to trade secret and other subject matters.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Good cause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(FRCP 26(c)(1)) (burden on requesting party); “relevant and necessary” standard. Either to exclude or to protect information. Show specific facts, show confidentiality and competitively sensitive/harm.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Court’s broad discretion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(may be modified).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Burden of Proof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Umbrella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/blanket or </a:t>
            </a: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stipulated (SPO).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Scope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(broad or narrow). </a:t>
            </a:r>
            <a:r>
              <a:rPr lang="en-US" sz="2400" i="1">
                <a:solidFill>
                  <a:schemeClr val="tx1"/>
                </a:solidFill>
                <a:latin typeface="Times New Roman"/>
                <a:cs typeface="Times New Roman"/>
              </a:rPr>
              <a:t>Confidential vs. Highly Confidential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0" lvl="0" indent="0">
              <a:buNone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6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934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100649"/>
            <a:ext cx="6356195" cy="66335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Orders and Other Remedies 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82029"/>
            <a:ext cx="8382000" cy="5558739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Attorney Eyes Only (AEO)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(can not be shared with the opposing party).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Subpoena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. Does grand jury subpoena trump a civil protective order (yes in 4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, 9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and 11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circuits, but NO in 1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and 3</a:t>
            </a:r>
            <a:r>
              <a:rPr lang="en-US" sz="2400" baseline="30000">
                <a:solidFill>
                  <a:schemeClr val="tx1"/>
                </a:solidFill>
                <a:latin typeface="Times New Roman"/>
                <a:cs typeface="Times New Roman"/>
              </a:rPr>
              <a:t>rd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circuits).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Intervention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by a Non-Party (must demonstrate standing).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Sealing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a trial record (by Court Order, public notice, specific findings). What constitutes the “court record”.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b="1">
                <a:solidFill>
                  <a:schemeClr val="tx1"/>
                </a:solidFill>
                <a:latin typeface="Times New Roman"/>
                <a:cs typeface="Times New Roman"/>
              </a:rPr>
              <a:t>Return of protected documents 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at litigation end (if settlement, then use of “escrow” and continue court jurisdiction).</a:t>
            </a:r>
          </a:p>
          <a:p>
            <a:pPr>
              <a:buFont typeface="Wingdings" pitchFamily="2" charset="2"/>
              <a:buChar char="q"/>
            </a:pP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Motions, Injunctions, and Hearings.</a:t>
            </a:r>
          </a:p>
          <a:p>
            <a:pPr lvl="1">
              <a:buFont typeface="Wingdings" charset="2"/>
              <a:buChar char="u"/>
            </a:pPr>
            <a:endParaRPr lang="en-US" sz="24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300">
              <a:latin typeface="Times New Roman"/>
              <a:cs typeface="Times New Roman"/>
            </a:endParaRPr>
          </a:p>
          <a:p>
            <a:pPr lvl="0">
              <a:buFont typeface="Wingdings" charset="2"/>
              <a:buChar char="u"/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7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204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269" y="0"/>
            <a:ext cx="5994400" cy="723900"/>
          </a:xfrm>
        </p:spPr>
        <p:txBody>
          <a:bodyPr/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Orders and Other Remedies 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3/3</a:t>
            </a:r>
            <a:endParaRPr lang="en-US" sz="18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67630" y="1059366"/>
            <a:ext cx="8495370" cy="5433509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In event of a “disclosure” during a court proceeding:</a:t>
            </a:r>
          </a:p>
          <a:p>
            <a:pPr lvl="1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A trade secret is not automatically destroyed by disclosure during court proceedings.</a:t>
            </a:r>
          </a:p>
          <a:p>
            <a:pPr lvl="1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Reasonable measures during proceeding to preserve secrecy.</a:t>
            </a:r>
          </a:p>
          <a:p>
            <a:pPr lvl="2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Must be vigilant.</a:t>
            </a:r>
          </a:p>
          <a:p>
            <a:pPr lvl="2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Monitor people in attendance to restrict attendance (“closed courtroom”- does a reasonable alternative exist?)</a:t>
            </a:r>
          </a:p>
          <a:p>
            <a:pPr lvl="2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Appropriate objections such as to certain exhibits. </a:t>
            </a:r>
          </a:p>
          <a:p>
            <a:pPr lvl="2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Post-hearing motions.</a:t>
            </a:r>
          </a:p>
          <a:p>
            <a:pPr lvl="2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Are trade secrets property under the Constitution’s “Takings clause’ – possible “takings” argument.</a:t>
            </a:r>
          </a:p>
          <a:p>
            <a:pPr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American Bar Association: ABA Formal Opinion 477.</a:t>
            </a:r>
          </a:p>
          <a:p>
            <a:pPr lvl="1">
              <a:buFont typeface="Wingdings" charset="2"/>
              <a:buChar char="u"/>
            </a:pP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Security precautions must be taken to protect against inadvertent or unauthorized disclosure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sz="2200">
                <a:solidFill>
                  <a:schemeClr val="tx1"/>
                </a:solidFill>
                <a:latin typeface="Times New Roman"/>
                <a:cs typeface="Times New Roman"/>
              </a:rPr>
              <a:t>Duty of Competence</a:t>
            </a:r>
            <a:r>
              <a:rPr lang="en-US" sz="18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 charset="0"/>
              </a:defRPr>
            </a:lvl9pPr>
          </a:lstStyle>
          <a:p>
            <a:pPr eaLnBrk="1" hangingPunct="1"/>
            <a:fld id="{0F1E3814-FC6B-F346-A794-590733CE2626}" type="slidenum">
              <a:rPr lang="en-US" sz="1000">
                <a:solidFill>
                  <a:srgbClr val="203C6A"/>
                </a:solidFill>
              </a:rPr>
              <a:pPr eaLnBrk="1" hangingPunct="1"/>
              <a:t>8</a:t>
            </a:fld>
            <a:endParaRPr lang="en-US" sz="10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934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99" y="2768349"/>
            <a:ext cx="4770494" cy="1625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/>
              <a:t>THANK YOU</a:t>
            </a:r>
            <a:br>
              <a:rPr lang="en-US" sz="2800" b="1"/>
            </a:br>
            <a:r>
              <a:rPr lang="en-US" sz="2800" b="1"/>
              <a:t>Richard L. Thurston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121" y="3098747"/>
            <a:ext cx="4519448" cy="1808148"/>
          </a:xfrm>
        </p:spPr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br>
              <a:rPr lang="en-US" sz="1800"/>
            </a:br>
            <a:r>
              <a:rPr lang="en-US" sz="1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rlthurston@duanemorris.com</a:t>
            </a:r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56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ulle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lvam upda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0</TotalTime>
  <Words>913</Words>
  <Application>Microsoft Macintosh PowerPoint</Application>
  <PresentationFormat>On-screen Show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Adobe Heiti Std R</vt:lpstr>
      <vt:lpstr>Arial</vt:lpstr>
      <vt:lpstr>Calibri</vt:lpstr>
      <vt:lpstr>Times New Roman</vt:lpstr>
      <vt:lpstr>Wingdings</vt:lpstr>
      <vt:lpstr>Bullet Design</vt:lpstr>
      <vt:lpstr>Numbering Design</vt:lpstr>
      <vt:lpstr>Selvam updated</vt:lpstr>
      <vt:lpstr>1_Numbering Design</vt:lpstr>
      <vt:lpstr>2_Numbering Design</vt:lpstr>
      <vt:lpstr>3_Numbering Design</vt:lpstr>
      <vt:lpstr>4_Numbering Design</vt:lpstr>
      <vt:lpstr>5_Numbering Design</vt:lpstr>
      <vt:lpstr>Custom Design</vt:lpstr>
      <vt:lpstr>1_Bullet Design</vt:lpstr>
      <vt:lpstr>3_Bullet Design</vt:lpstr>
      <vt:lpstr>6_Numbering Design</vt:lpstr>
      <vt:lpstr>Handling Trade Secret Information During Procedures Before Judiciaries: A Corporate Perspective WIPO Symposium on Trade Secrets and Innovation November 26, 2019 Geneva, Switzerland by Dr. Richard L. Thurston, Esq.  </vt:lpstr>
      <vt:lpstr>Introduction – A Corporate Perspective</vt:lpstr>
      <vt:lpstr>Challenges: Increasing Complexity</vt:lpstr>
      <vt:lpstr>Case Study (1/3)</vt:lpstr>
      <vt:lpstr>Case Study 2/2</vt:lpstr>
      <vt:lpstr>Protective Orders and Other Tools. 1/3</vt:lpstr>
      <vt:lpstr>Protective Orders and Other Remedies  2/3</vt:lpstr>
      <vt:lpstr>Protective Orders and Other Remedies  3/3</vt:lpstr>
      <vt:lpstr>THANK YOU Richard L. Thurston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1601-01-01T00:00:00Z</cp:lastPrinted>
  <dcterms:created xsi:type="dcterms:W3CDTF">1601-01-01T00:00:00Z</dcterms:created>
  <dcterms:modified xsi:type="dcterms:W3CDTF">2022-11-27T19:15:28Z</dcterms:modified>
</cp:coreProperties>
</file>