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9" r:id="rId2"/>
    <p:sldMasterId id="2147483678" r:id="rId3"/>
    <p:sldMasterId id="2147483687" r:id="rId4"/>
    <p:sldMasterId id="2147483696" r:id="rId5"/>
    <p:sldMasterId id="2147483705" r:id="rId6"/>
    <p:sldMasterId id="2147483714" r:id="rId7"/>
    <p:sldMasterId id="2147483723" r:id="rId8"/>
    <p:sldMasterId id="2147483732" r:id="rId9"/>
    <p:sldMasterId id="2147483743" r:id="rId10"/>
    <p:sldMasterId id="2147483752" r:id="rId11"/>
    <p:sldMasterId id="2147483761" r:id="rId12"/>
  </p:sldMasterIdLst>
  <p:notesMasterIdLst>
    <p:notesMasterId r:id="rId24"/>
  </p:notesMasterIdLst>
  <p:handoutMasterIdLst>
    <p:handoutMasterId r:id="rId25"/>
  </p:handoutMasterIdLst>
  <p:sldIdLst>
    <p:sldId id="627" r:id="rId13"/>
    <p:sldId id="534" r:id="rId14"/>
    <p:sldId id="655" r:id="rId15"/>
    <p:sldId id="377" r:id="rId16"/>
    <p:sldId id="378" r:id="rId17"/>
    <p:sldId id="672" r:id="rId18"/>
    <p:sldId id="656" r:id="rId19"/>
    <p:sldId id="673" r:id="rId20"/>
    <p:sldId id="674" r:id="rId21"/>
    <p:sldId id="676" r:id="rId22"/>
    <p:sldId id="643" r:id="rId23"/>
  </p:sldIdLst>
  <p:sldSz cx="9144000" cy="6858000" type="screen4x3"/>
  <p:notesSz cx="7315200" cy="96012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1405" autoAdjust="0"/>
  </p:normalViewPr>
  <p:slideViewPr>
    <p:cSldViewPr snapToGrid="0">
      <p:cViewPr varScale="1">
        <p:scale>
          <a:sx n="105" d="100"/>
          <a:sy n="105" d="100"/>
        </p:scale>
        <p:origin x="18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45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9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3" cy="480389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r">
              <a:defRPr sz="1300"/>
            </a:lvl1pPr>
          </a:lstStyle>
          <a:p>
            <a:fld id="{14B1555B-7BBF-40B4-832E-B3D1A3DBC304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2"/>
            <a:ext cx="3170583" cy="480389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2"/>
            <a:ext cx="3170583" cy="480389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r">
              <a:defRPr sz="1300"/>
            </a:lvl1pPr>
          </a:lstStyle>
          <a:p>
            <a:fld id="{C99AF7A3-D204-4137-9E99-5BA98A7FE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169921" cy="480060"/>
          </a:xfrm>
          <a:prstGeom prst="rect">
            <a:avLst/>
          </a:prstGeom>
        </p:spPr>
        <p:txBody>
          <a:bodyPr vert="horz" lIns="95895" tIns="47947" rIns="95895" bIns="4794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3" y="0"/>
            <a:ext cx="3169921" cy="480060"/>
          </a:xfrm>
          <a:prstGeom prst="rect">
            <a:avLst/>
          </a:prstGeom>
        </p:spPr>
        <p:txBody>
          <a:bodyPr vert="horz" lIns="95895" tIns="47947" rIns="95895" bIns="47947" rtlCol="0"/>
          <a:lstStyle>
            <a:lvl1pPr algn="r">
              <a:defRPr sz="1300"/>
            </a:lvl1pPr>
          </a:lstStyle>
          <a:p>
            <a:fld id="{0B119CBC-8E2D-4ADA-B0BD-65A9EA8C7F7A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5895" tIns="47947" rIns="95895" bIns="479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119474"/>
            <a:ext cx="3169921" cy="480060"/>
          </a:xfrm>
          <a:prstGeom prst="rect">
            <a:avLst/>
          </a:prstGeom>
        </p:spPr>
        <p:txBody>
          <a:bodyPr vert="horz" lIns="95895" tIns="47947" rIns="95895" bIns="4794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3" y="9119474"/>
            <a:ext cx="3169921" cy="480060"/>
          </a:xfrm>
          <a:prstGeom prst="rect">
            <a:avLst/>
          </a:prstGeom>
        </p:spPr>
        <p:txBody>
          <a:bodyPr vert="horz" lIns="95895" tIns="47947" rIns="95895" bIns="47947" rtlCol="0" anchor="b"/>
          <a:lstStyle>
            <a:lvl1pPr algn="r">
              <a:defRPr sz="1300"/>
            </a:lvl1pPr>
          </a:lstStyle>
          <a:p>
            <a:fld id="{D163EB1B-1C8D-4300-99AF-BE95A251D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4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xmlns:a14="http://schemas.microsoft.com/office/drawing/2010/main" xmlns:p14="http://schemas.microsoft.com/office/powerpoint/2010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endParaRPr lang="en-US" sz="1000">
              <a:latin typeface="Calibri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79048" indent="-299634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98535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77950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157364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636778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3116192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595607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4075020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600EC215-7A84-894C-9754-382F8F014178}" type="slidenum">
              <a:rPr lang="en-US" sz="1300">
                <a:latin typeface="Calibri"/>
              </a:rPr>
              <a:pPr eaLnBrk="1" hangingPunct="1"/>
              <a:t>10</a:t>
            </a:fld>
            <a:endParaRPr lang="en-US" sz="13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395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3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3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xmlns:a14="http://schemas.microsoft.com/office/drawing/2010/main" xmlns:p14="http://schemas.microsoft.com/office/powerpoint/2010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endParaRPr lang="en-US" sz="1000">
              <a:latin typeface="Calibri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79048" indent="-299634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98535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77950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157364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636778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3116192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595607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4075020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600EC215-7A84-894C-9754-382F8F014178}" type="slidenum">
              <a:rPr lang="en-US" sz="1300">
                <a:latin typeface="Calibri"/>
              </a:rPr>
              <a:pPr eaLnBrk="1" hangingPunct="1"/>
              <a:t>3</a:t>
            </a:fld>
            <a:endParaRPr lang="en-US" sz="13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8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0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78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xmlns:a14="http://schemas.microsoft.com/office/drawing/2010/main" xmlns:p14="http://schemas.microsoft.com/office/powerpoint/2010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endParaRPr lang="en-US" sz="1000">
              <a:latin typeface="Calibri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79048" indent="-299634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98535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77950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157364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636778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3116192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595607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4075020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600EC215-7A84-894C-9754-382F8F014178}" type="slidenum">
              <a:rPr lang="en-US" sz="1300">
                <a:latin typeface="Calibri"/>
              </a:rPr>
              <a:pPr eaLnBrk="1" hangingPunct="1"/>
              <a:t>6</a:t>
            </a:fld>
            <a:endParaRPr lang="en-US" sz="13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62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xmlns:a14="http://schemas.microsoft.com/office/drawing/2010/main" xmlns:p14="http://schemas.microsoft.com/office/powerpoint/2010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endParaRPr lang="en-US" sz="1000">
              <a:latin typeface="Calibri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79048" indent="-299634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98535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77950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157364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636778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3116192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595607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4075020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600EC215-7A84-894C-9754-382F8F014178}" type="slidenum">
              <a:rPr lang="en-US" sz="1300">
                <a:latin typeface="Calibri"/>
              </a:rPr>
              <a:pPr eaLnBrk="1" hangingPunct="1"/>
              <a:t>7</a:t>
            </a:fld>
            <a:endParaRPr lang="en-US" sz="1300"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xmlns:a14="http://schemas.microsoft.com/office/drawing/2010/main" xmlns:p14="http://schemas.microsoft.com/office/powerpoint/2010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endParaRPr lang="en-US" sz="1000">
              <a:latin typeface="Calibri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79048" indent="-299634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98535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77950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157364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636778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3116192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595607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4075020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600EC215-7A84-894C-9754-382F8F014178}" type="slidenum">
              <a:rPr lang="en-US" sz="1300">
                <a:latin typeface="Calibri"/>
              </a:rPr>
              <a:pPr eaLnBrk="1" hangingPunct="1"/>
              <a:t>8</a:t>
            </a:fld>
            <a:endParaRPr lang="en-US" sz="13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711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xmlns:a14="http://schemas.microsoft.com/office/drawing/2010/main" xmlns:p14="http://schemas.microsoft.com/office/powerpoint/2010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endParaRPr lang="en-US" sz="1000">
              <a:latin typeface="Calibri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79048" indent="-299634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98535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77950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157364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636778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3116192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595607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4075020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600EC215-7A84-894C-9754-382F8F014178}" type="slidenum">
              <a:rPr lang="en-US" sz="1300">
                <a:latin typeface="Calibri"/>
              </a:rPr>
              <a:pPr eaLnBrk="1" hangingPunct="1"/>
              <a:t>9</a:t>
            </a:fld>
            <a:endParaRPr lang="en-US" sz="13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774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6718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©2012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903412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www.duanemorrisselvam.com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&amp; Selvam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Los Angeles | Chicago | Houston | Hanoi | Philadelphia | San Diego | San Francisco | Palo Alto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Ho Chi Minh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783248"/>
            <a:ext cx="9144000" cy="864952"/>
          </a:xfrm>
        </p:spPr>
        <p:txBody>
          <a:bodyPr/>
          <a:lstStyle>
            <a:lvl1pPr algn="ctr">
              <a:defRPr sz="4000" b="1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xfrm>
            <a:off x="5715000" y="6492240"/>
            <a:ext cx="2895600" cy="36576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685800"/>
            <a:ext cx="6020790" cy="1251659"/>
          </a:xfrm>
        </p:spPr>
        <p:txBody>
          <a:bodyPr/>
          <a:lstStyle>
            <a:lvl1pPr>
              <a:lnSpc>
                <a:spcPts val="3300"/>
              </a:lnSpc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DD0DE654-A789-46CD-BE63-BC700B09F9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DD0DE654-A789-46CD-BE63-BC700B09F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920464"/>
            <a:ext cx="8229600" cy="984536"/>
          </a:xfrm>
        </p:spPr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882" y="1904999"/>
            <a:ext cx="4059506" cy="49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882" y="2399725"/>
            <a:ext cx="40595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904999"/>
            <a:ext cx="4041775" cy="49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1"/>
            <a:ext cx="5111750" cy="548443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1"/>
            <a:ext cx="3008313" cy="43223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>
            <a:normAutofit/>
          </a:bodyPr>
          <a:lstStyle>
            <a:lvl1pPr marL="267881" indent="-267881" algn="l">
              <a:spcBef>
                <a:spcPts val="2953"/>
              </a:spcBef>
              <a:buSzTx/>
              <a:buChar char="•"/>
              <a:defRPr sz="2700"/>
            </a:lvl1pPr>
            <a:lvl2pPr marL="535762" indent="-267881" algn="l">
              <a:spcBef>
                <a:spcPts val="2953"/>
              </a:spcBef>
              <a:buSzTx/>
              <a:buChar char="•"/>
              <a:defRPr sz="2700"/>
            </a:lvl2pPr>
            <a:lvl3pPr marL="803643" indent="-267881" algn="l">
              <a:spcBef>
                <a:spcPts val="2953"/>
              </a:spcBef>
              <a:buSzTx/>
              <a:buChar char="•"/>
              <a:defRPr sz="2700"/>
            </a:lvl3pPr>
            <a:lvl4pPr marL="1071524" indent="-267881" algn="l">
              <a:spcBef>
                <a:spcPts val="2953"/>
              </a:spcBef>
              <a:buSzTx/>
              <a:buChar char="•"/>
              <a:defRPr sz="2700"/>
            </a:lvl4pPr>
            <a:lvl5pPr marL="1339406" indent="-267881" algn="l">
              <a:spcBef>
                <a:spcPts val="2953"/>
              </a:spcBef>
              <a:buSzTx/>
              <a:buChar char="•"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098477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54E008-9461-4EB8-B4EA-539F7B8C8E24}" type="datetimeFigureOut">
              <a:rPr lang="en-US" smtClean="0">
                <a:solidFill>
                  <a:prstClr val="black"/>
                </a:solidFill>
              </a:rPr>
              <a:t>11/27/22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F8A4F0-C4D4-4319-A0A6-C3BC88312E2C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9069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49446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34498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435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36961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17687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34163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77048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81651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26734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6718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©2013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Silicon Valley | Oman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Myanmar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7150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A87A8974-277A-4935-BB9A-C34FB712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3933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51850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9645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8779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26843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20951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5870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6718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©2013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Silicon Valley | Oman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Myanmar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730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A87A8974-277A-4935-BB9A-C34FB712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5035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77801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97650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48620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2212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©2012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23610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56572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©2013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Silicon Valley | Oman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70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899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09331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5760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217445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5272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92363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5872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79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87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95.xml"/><Relationship Id="rId9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1068779"/>
            <a:ext cx="8593528" cy="8649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D0DE654-A789-46CD-BE63-BC700B09F9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1068779"/>
            <a:ext cx="8593528" cy="8649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87A8974-277A-4935-BB9A-C34FB712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transition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1068779"/>
            <a:ext cx="8593528" cy="8649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87A8974-277A-4935-BB9A-C34FB712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</p:sldLayoutIdLst>
  <p:transition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7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6" y="0"/>
            <a:ext cx="9137667" cy="685799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609600"/>
            <a:ext cx="6025896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www.duanemorrisselvam.com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258417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D0DE654-A789-46CD-BE63-BC700B09F9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ransition/>
  <p:hf hdr="0" ftr="0" dt="0"/>
  <p:txStyles>
    <p:titleStyle>
      <a:lvl1pPr marL="0" indent="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1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770" r:id="rId9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6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86554"/>
            <a:ext cx="9144000" cy="2074984"/>
          </a:xfrm>
        </p:spPr>
        <p:txBody>
          <a:bodyPr/>
          <a:lstStyle/>
          <a:p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of Trade Secret Systems: Addressing Innovation Gaps and Opportunities Derived from Emerging Technologies</a:t>
            </a:r>
            <a:br>
              <a:rPr lang="en-US" sz="3200"/>
            </a:br>
            <a:r>
              <a:rPr lang="en-US" sz="1800">
                <a:solidFill>
                  <a:srgbClr val="000090"/>
                </a:solidFill>
                <a:latin typeface="Times New Roman"/>
                <a:cs typeface="Times New Roman"/>
              </a:rPr>
              <a:t>WIPO Symposium on Trade Secrets and Innovation</a:t>
            </a:r>
            <a:br>
              <a:rPr lang="en-US" sz="180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1800">
                <a:solidFill>
                  <a:srgbClr val="000090"/>
                </a:solidFill>
                <a:latin typeface="Times New Roman"/>
                <a:cs typeface="Times New Roman"/>
              </a:rPr>
              <a:t>November 26, 2019</a:t>
            </a:r>
            <a:br>
              <a:rPr lang="en-US" sz="180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1800">
                <a:solidFill>
                  <a:srgbClr val="000090"/>
                </a:solidFill>
                <a:latin typeface="Times New Roman"/>
                <a:cs typeface="Times New Roman"/>
              </a:rPr>
              <a:t>Geneva, Switzerland</a:t>
            </a:r>
            <a:br>
              <a:rPr lang="en-US" sz="200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1200">
                <a:solidFill>
                  <a:srgbClr val="000090"/>
                </a:solidFill>
                <a:latin typeface="Times New Roman"/>
                <a:cs typeface="Times New Roman"/>
              </a:rPr>
              <a:t>by</a:t>
            </a:r>
            <a:br>
              <a:rPr lang="en-US" sz="200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2000">
                <a:solidFill>
                  <a:srgbClr val="000090"/>
                </a:solidFill>
                <a:latin typeface="Times New Roman"/>
                <a:cs typeface="Times New Roman"/>
              </a:rPr>
              <a:t>Dr. Richard L. Thurston, Esq.</a:t>
            </a:r>
            <a:br>
              <a:rPr lang="en-US" sz="2000">
                <a:solidFill>
                  <a:srgbClr val="000090"/>
                </a:solidFill>
                <a:latin typeface="Times New Roman"/>
                <a:cs typeface="Times New Roman"/>
              </a:rPr>
            </a:br>
            <a:br>
              <a:rPr lang="en-US" sz="280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lang="en-US" sz="2800" b="1"/>
          </a:p>
        </p:txBody>
      </p:sp>
      <p:sp>
        <p:nvSpPr>
          <p:cNvPr id="4" name="TextBox 3"/>
          <p:cNvSpPr txBox="1"/>
          <p:nvPr/>
        </p:nvSpPr>
        <p:spPr>
          <a:xfrm>
            <a:off x="8106537" y="6554449"/>
            <a:ext cx="1037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November, 2019</a:t>
            </a:r>
          </a:p>
        </p:txBody>
      </p:sp>
    </p:spTree>
    <p:extLst>
      <p:ext uri="{BB962C8B-B14F-4D97-AF65-F5344CB8AC3E}">
        <p14:creationId xmlns:p14="http://schemas.microsoft.com/office/powerpoint/2010/main" val="11454982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200722" y="94785"/>
            <a:ext cx="5994400" cy="7239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126273"/>
            <a:ext cx="8381999" cy="53666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secrets are of growing importance as the world becomes more closely-connected digitally, and as data sets, algorithms, big data, analytics, AI, IOT, and other technologies evolve constantly.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However, without a formal, worldwide standard, knowledge sharing encounters increasing friction and impediments. 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robust technology-based system providing improved Trade Secret recognition and proof of existence will allow entities to collaborate and share Trade Secrets with greater confidence, thereby improving sustainable knowledge transfer for all. 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0F1E3814-FC6B-F346-A794-590733CE2626}" type="slidenum">
              <a:rPr lang="en-US" sz="1000">
                <a:solidFill>
                  <a:srgbClr val="203C6A"/>
                </a:solidFill>
              </a:rPr>
              <a:pPr eaLnBrk="1" hangingPunct="1"/>
              <a:t>10</a:t>
            </a:fld>
            <a:endParaRPr lang="en-US" sz="10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60926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699" y="2768349"/>
            <a:ext cx="4770494" cy="1625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/>
              <a:t>THANK YOU</a:t>
            </a:r>
            <a:br>
              <a:rPr lang="en-US" sz="2800" b="1"/>
            </a:br>
            <a:r>
              <a:rPr lang="en-US" sz="2800" b="1"/>
              <a:t>Richard L. Thurston</a:t>
            </a:r>
            <a:br>
              <a:rPr lang="en-US" sz="2800" b="1"/>
            </a:br>
            <a:endParaRPr lang="en-US" sz="28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877" y="3154504"/>
            <a:ext cx="4519448" cy="1808148"/>
          </a:xfrm>
        </p:spPr>
        <p:txBody>
          <a:bodyPr/>
          <a:lstStyle/>
          <a:p>
            <a:pPr marL="0" indent="0" fontAlgn="t">
              <a:spcBef>
                <a:spcPct val="0"/>
              </a:spcBef>
              <a:buNone/>
            </a:pPr>
            <a:br>
              <a:rPr lang="en-US" sz="1800"/>
            </a:br>
            <a:r>
              <a:rPr lang="en-US" sz="1800"/>
              <a:t>rlthurston@duanemorris.com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A066-A4C4-480F-B957-E403B2B8D4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456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70" y="140677"/>
            <a:ext cx="6217474" cy="509954"/>
          </a:xfrm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970"/>
            <a:ext cx="8382000" cy="5613353"/>
          </a:xfrm>
        </p:spPr>
        <p:txBody>
          <a:bodyPr/>
          <a:lstStyle/>
          <a:p>
            <a:pPr marL="342900" indent="-342900" defTabSz="914367">
              <a:lnSpc>
                <a:spcPct val="90000"/>
              </a:lnSpc>
              <a:spcBef>
                <a:spcPts val="352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200" b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Trade Secrets are at the core of innovation, but:</a:t>
            </a:r>
          </a:p>
          <a:p>
            <a:pPr marL="852488" lvl="1" indent="-342900" defTabSz="914367">
              <a:lnSpc>
                <a:spcPct val="90000"/>
              </a:lnSpc>
              <a:spcBef>
                <a:spcPts val="352"/>
              </a:spcBef>
              <a:buClr>
                <a:srgbClr val="D34817"/>
              </a:buClr>
              <a:buSzPct val="85000"/>
              <a:buFont typeface="Wingdings" pitchFamily="2" charset="2"/>
              <a:buChar char="Ø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Trade Secrets are at increasingly great risk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from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advancing technological developments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in the Post Computer Age (PCA), such as borderless shared pools of information in the “Cloud”.</a:t>
            </a:r>
          </a:p>
          <a:p>
            <a:pPr marL="852488" lvl="1" indent="-342900" defTabSz="914367">
              <a:lnSpc>
                <a:spcPct val="90000"/>
              </a:lnSpc>
              <a:spcBef>
                <a:spcPts val="352"/>
              </a:spcBef>
              <a:buClr>
                <a:srgbClr val="D34817"/>
              </a:buClr>
              <a:buSzPct val="85000"/>
              <a:buFont typeface="Wingdings" pitchFamily="2" charset="2"/>
              <a:buChar char="Ø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Unmeasurable $$ amount of annual losses globally, but probably are in the range of tens if not hundreds of billions of US dollars per annum, </a:t>
            </a:r>
            <a:r>
              <a:rPr lang="en-US" sz="2000" u="sng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not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including unidentifiable values for:  </a:t>
            </a:r>
          </a:p>
          <a:p>
            <a:pPr marL="1257300" lvl="2" indent="-342900" defTabSz="914367">
              <a:lnSpc>
                <a:spcPct val="90000"/>
              </a:lnSpc>
              <a:spcBef>
                <a:spcPts val="352"/>
              </a:spcBef>
              <a:buClr>
                <a:srgbClr val="D34817"/>
              </a:buClr>
              <a:buSzPct val="85000"/>
              <a:buFont typeface="Wingdings" pitchFamily="2" charset="2"/>
              <a:buChar char="ü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b="1">
                <a:solidFill>
                  <a:srgbClr val="6699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Loss of competitive advantage; </a:t>
            </a:r>
          </a:p>
          <a:p>
            <a:pPr marL="1257300" lvl="2" indent="-342900" defTabSz="914367">
              <a:lnSpc>
                <a:spcPct val="90000"/>
              </a:lnSpc>
              <a:spcBef>
                <a:spcPts val="352"/>
              </a:spcBef>
              <a:buClr>
                <a:srgbClr val="D34817"/>
              </a:buClr>
              <a:buSzPct val="85000"/>
              <a:buFont typeface="Wingdings" pitchFamily="2" charset="2"/>
              <a:buChar char="ü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b="1">
                <a:solidFill>
                  <a:srgbClr val="6699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Loss of key core technologies;</a:t>
            </a:r>
          </a:p>
          <a:p>
            <a:pPr marL="1257300" lvl="2" indent="-342900" defTabSz="914367">
              <a:lnSpc>
                <a:spcPct val="90000"/>
              </a:lnSpc>
              <a:spcBef>
                <a:spcPts val="352"/>
              </a:spcBef>
              <a:buClr>
                <a:srgbClr val="D34817"/>
              </a:buClr>
              <a:buSzPct val="85000"/>
              <a:buFont typeface="Wingdings" pitchFamily="2" charset="2"/>
              <a:buChar char="ü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b="1">
                <a:solidFill>
                  <a:srgbClr val="6699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Loss of company reputation;      </a:t>
            </a:r>
          </a:p>
          <a:p>
            <a:pPr marL="1257300" lvl="2" indent="-342900" defTabSz="914367">
              <a:lnSpc>
                <a:spcPct val="90000"/>
              </a:lnSpc>
              <a:spcBef>
                <a:spcPts val="352"/>
              </a:spcBef>
              <a:buClr>
                <a:srgbClr val="D34817"/>
              </a:buClr>
              <a:buSzPct val="85000"/>
              <a:buFont typeface="Wingdings" pitchFamily="2" charset="2"/>
              <a:buChar char="ü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b="1">
                <a:solidFill>
                  <a:srgbClr val="6699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Loss of business opportunities;</a:t>
            </a:r>
          </a:p>
          <a:p>
            <a:pPr marL="1257300" lvl="2" indent="-342900" defTabSz="914367">
              <a:lnSpc>
                <a:spcPct val="90000"/>
              </a:lnSpc>
              <a:spcBef>
                <a:spcPts val="352"/>
              </a:spcBef>
              <a:buClr>
                <a:srgbClr val="D34817"/>
              </a:buClr>
              <a:buSzPct val="85000"/>
              <a:buFont typeface="Wingdings" pitchFamily="2" charset="2"/>
              <a:buChar char="ü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b="1">
                <a:solidFill>
                  <a:srgbClr val="6699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Loss of key customers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which would no longer trust your ability to protect their trade secrets;</a:t>
            </a:r>
          </a:p>
          <a:p>
            <a:pPr marL="1257300" lvl="2" indent="-342900" defTabSz="914367">
              <a:lnSpc>
                <a:spcPct val="90000"/>
              </a:lnSpc>
              <a:spcBef>
                <a:spcPts val="352"/>
              </a:spcBef>
              <a:buClr>
                <a:srgbClr val="D34817"/>
              </a:buClr>
              <a:buSzPct val="85000"/>
              <a:buFont typeface="Wingdings" pitchFamily="2" charset="2"/>
              <a:buChar char="ü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b="1">
                <a:solidFill>
                  <a:srgbClr val="6699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Loss of profitability, return on investment, loss of shareholder value, etc.; 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and</a:t>
            </a:r>
          </a:p>
          <a:p>
            <a:pPr marL="1257300" lvl="2" indent="-342900" defTabSz="914367">
              <a:lnSpc>
                <a:spcPct val="90000"/>
              </a:lnSpc>
              <a:spcBef>
                <a:spcPts val="352"/>
              </a:spcBef>
              <a:buClr>
                <a:srgbClr val="D34817"/>
              </a:buClr>
              <a:buSzPct val="85000"/>
              <a:buFont typeface="Wingdings" pitchFamily="2" charset="2"/>
              <a:buChar char="ü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b="1">
                <a:solidFill>
                  <a:srgbClr val="6699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Loss of valuable/key personnel</a:t>
            </a:r>
          </a:p>
          <a:p>
            <a:pPr marL="457200" indent="-457200" defTabSz="914367">
              <a:lnSpc>
                <a:spcPct val="90000"/>
              </a:lnSpc>
              <a:spcBef>
                <a:spcPts val="352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Requires basic </a:t>
            </a:r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solution for developed and developing economies.</a:t>
            </a:r>
            <a:endParaRPr lang="en-US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charset="2"/>
              <a:buChar char="u"/>
            </a:pPr>
            <a:endParaRPr lang="en-US" sz="180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A066-A4C4-480F-B957-E403B2B8D4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720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0" y="105508"/>
            <a:ext cx="6467708" cy="58029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Challenges: Increasing Complexity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048215"/>
            <a:ext cx="8160834" cy="5704277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200">
                <a:solidFill>
                  <a:srgbClr val="FF0000"/>
                </a:solidFill>
                <a:latin typeface="Times New Roman"/>
                <a:cs typeface="Times New Roman"/>
              </a:rPr>
              <a:t>Technological change will continue at an exponential pace</a:t>
            </a:r>
            <a:r>
              <a:rPr lang="en-US" sz="2200">
                <a:solidFill>
                  <a:schemeClr val="tx1"/>
                </a:solidFill>
                <a:latin typeface="Times New Roman"/>
                <a:cs typeface="Times New Roman"/>
              </a:rPr>
              <a:t>. Recent growth of technology/IT:</a:t>
            </a:r>
          </a:p>
          <a:p>
            <a:pPr lvl="1">
              <a:buFont typeface="Wingdings" charset="2"/>
              <a:buChar char="u"/>
              <a:defRPr/>
            </a:pP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Public access to court, PTO, other agency records over the internet – greater access to public records.</a:t>
            </a:r>
          </a:p>
          <a:p>
            <a:pPr lvl="1">
              <a:buFont typeface="Wingdings" charset="2"/>
              <a:buChar char="u"/>
              <a:defRPr/>
            </a:pP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Digital technologies, high density storage media, and the cloud.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sz="1800">
                <a:solidFill>
                  <a:srgbClr val="FF0000"/>
                </a:solidFill>
                <a:latin typeface="Times New Roman"/>
                <a:cs typeface="Times New Roman"/>
              </a:rPr>
              <a:t>Beyond “digital” – new disruptive technologies</a:t>
            </a:r>
            <a:r>
              <a:rPr lang="en-US" sz="1800">
                <a:solidFill>
                  <a:schemeClr val="tx1"/>
                </a:solidFill>
                <a:latin typeface="Times New Roman"/>
                <a:cs typeface="Times New Roman"/>
              </a:rPr>
              <a:t> such as augmented and VR-based, intelligent interfaces, </a:t>
            </a:r>
          </a:p>
          <a:p>
            <a:pPr lvl="1">
              <a:buFont typeface="Wingdings" charset="2"/>
              <a:buChar char="u"/>
              <a:defRPr/>
            </a:pPr>
            <a:r>
              <a:rPr lang="en-US" sz="2000">
                <a:solidFill>
                  <a:srgbClr val="FF0000"/>
                </a:solidFill>
                <a:latin typeface="Times New Roman"/>
                <a:cs typeface="Times New Roman"/>
              </a:rPr>
              <a:t>Mobile interconnectivity; contextual</a:t>
            </a: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; IoT; social media explosion; </a:t>
            </a:r>
            <a:r>
              <a:rPr lang="en-US" sz="2000">
                <a:solidFill>
                  <a:srgbClr val="FF0000"/>
                </a:solidFill>
                <a:latin typeface="Times New Roman"/>
                <a:cs typeface="Times New Roman"/>
              </a:rPr>
              <a:t>bio-digital connections and trails</a:t>
            </a: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lvl="1">
              <a:buFont typeface="Wingdings" charset="2"/>
              <a:buChar char="u"/>
              <a:defRPr/>
            </a:pP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Metadata.</a:t>
            </a:r>
          </a:p>
          <a:p>
            <a:pPr lvl="1">
              <a:buFont typeface="Wingdings" charset="2"/>
              <a:buChar char="u"/>
              <a:defRPr/>
            </a:pP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Growing complexity and criticality of corporate and other </a:t>
            </a:r>
            <a:r>
              <a:rPr lang="en-US" sz="2000">
                <a:solidFill>
                  <a:srgbClr val="FF0000"/>
                </a:solidFill>
                <a:latin typeface="Times New Roman"/>
                <a:cs typeface="Times New Roman"/>
              </a:rPr>
              <a:t>cyber-security infrastructure.</a:t>
            </a:r>
          </a:p>
          <a:p>
            <a:pPr lvl="1">
              <a:buFont typeface="Wingdings" charset="2"/>
              <a:buChar char="u"/>
              <a:defRPr/>
            </a:pPr>
            <a:r>
              <a:rPr lang="en-US" sz="2000">
                <a:solidFill>
                  <a:srgbClr val="FF0000"/>
                </a:solidFill>
                <a:latin typeface="Times New Roman"/>
                <a:cs typeface="Times New Roman"/>
              </a:rPr>
              <a:t>Security automation</a:t>
            </a: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, technology detection and recovery.</a:t>
            </a:r>
          </a:p>
          <a:p>
            <a:pPr lvl="1">
              <a:buFont typeface="Wingdings" charset="2"/>
              <a:buChar char="u"/>
              <a:defRPr/>
            </a:pP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Is “AI” any longer relevant?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200">
                <a:solidFill>
                  <a:srgbClr val="FF0000"/>
                </a:solidFill>
                <a:latin typeface="Times New Roman"/>
                <a:cs typeface="Times New Roman"/>
              </a:rPr>
              <a:t>Forensic</a:t>
            </a:r>
            <a:r>
              <a:rPr lang="en-US" sz="2200">
                <a:solidFill>
                  <a:schemeClr val="tx1"/>
                </a:solidFill>
                <a:latin typeface="Times New Roman"/>
                <a:cs typeface="Times New Roman"/>
              </a:rPr>
              <a:t> science including </a:t>
            </a:r>
            <a:r>
              <a:rPr lang="en-US" sz="2200">
                <a:solidFill>
                  <a:srgbClr val="FF0000"/>
                </a:solidFill>
                <a:latin typeface="Times New Roman"/>
                <a:cs typeface="Times New Roman"/>
              </a:rPr>
              <a:t>“data intelligence” - based analytics.</a:t>
            </a:r>
          </a:p>
          <a:p>
            <a:pPr marL="0" indent="0">
              <a:buNone/>
              <a:defRPr/>
            </a:pPr>
            <a:endParaRPr lang="en-US" sz="2400">
              <a:latin typeface="Times New Roman"/>
              <a:cs typeface="Times New Roman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0F1E3814-FC6B-F346-A794-590733CE2626}" type="slidenum">
              <a:rPr lang="en-US" sz="1000">
                <a:solidFill>
                  <a:srgbClr val="203C6A"/>
                </a:solidFill>
              </a:rPr>
              <a:pPr eaLnBrk="1" hangingPunct="1"/>
              <a:t>3</a:t>
            </a:fld>
            <a:endParaRPr lang="en-US" sz="10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97495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0"/>
            <a:ext cx="5970140" cy="791737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uFill>
                  <a:solidFill>
                    <a:srgbClr val="0F13B1"/>
                  </a:solidFill>
                </a:uFill>
              </a:rPr>
              <a:t>Challenges: Nature of Trade Secrets Creates Problems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5" name="Shape 159"/>
          <p:cNvSpPr>
            <a:spLocks noGrp="1"/>
          </p:cNvSpPr>
          <p:nvPr>
            <p:ph type="body" idx="1"/>
          </p:nvPr>
        </p:nvSpPr>
        <p:spPr>
          <a:xfrm>
            <a:off x="111512" y="947853"/>
            <a:ext cx="8920976" cy="5776331"/>
          </a:xfrm>
          <a:prstGeom prst="rect">
            <a:avLst/>
          </a:prstGeom>
        </p:spPr>
        <p:txBody>
          <a:bodyPr lIns="88896" tIns="50798" rIns="88896" bIns="50798" anchor="t">
            <a:normAutofit fontScale="25000" lnSpcReduction="20000"/>
          </a:bodyPr>
          <a:lstStyle/>
          <a:p>
            <a:pPr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– it is often difficult to define a trade secret clearly (e.g., a process may be a Trade Secret, but which </a:t>
            </a:r>
            <a:r>
              <a:rPr 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dynamic, changing variables </a:t>
            </a:r>
            <a:r>
              <a:rPr 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are critical to the product/results).  </a:t>
            </a:r>
          </a:p>
          <a:p>
            <a:pPr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of Trade Secret records: Trade Secrets are </a:t>
            </a:r>
            <a:r>
              <a:rPr 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“living,” and will become organic/changing </a:t>
            </a:r>
            <a:r>
              <a:rPr 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over time, making </a:t>
            </a:r>
            <a:r>
              <a:rPr 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recordation challenging </a:t>
            </a:r>
            <a:r>
              <a:rPr 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to meet evolving judicial/administrative </a:t>
            </a:r>
            <a:r>
              <a:rPr 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evidentiary standards. </a:t>
            </a:r>
          </a:p>
          <a:p>
            <a:pPr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Today, </a:t>
            </a:r>
            <a:r>
              <a:rPr 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documenting</a:t>
            </a:r>
            <a:r>
              <a:rPr 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 and storing a Trade Secret is, generally, very </a:t>
            </a:r>
            <a:r>
              <a:rPr 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consuming and requires diligence to maintain </a:t>
            </a:r>
            <a:r>
              <a:rPr 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(e.g., revision of a semiconductor process from version 1 to version 2 to version 3, etc.).</a:t>
            </a:r>
          </a:p>
          <a:p>
            <a:pPr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Placing </a:t>
            </a:r>
            <a:r>
              <a:rPr 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limits on Trade Secret dissemination are challenging </a:t>
            </a:r>
            <a:r>
              <a:rPr 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(e.g., Engineer 1 moves to a competitor– even assuming no malicious transfer by Engineer 1, some Trade Secret leakage is likely). </a:t>
            </a:r>
          </a:p>
          <a:p>
            <a:pPr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adequate, uniform global standards </a:t>
            </a:r>
            <a:r>
              <a:rPr 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for comprehensive Trade Secret protection.</a:t>
            </a:r>
          </a:p>
          <a:p>
            <a:pPr marL="0" indent="0" defTabSz="914367">
              <a:spcBef>
                <a:spcPct val="0"/>
              </a:spcBef>
              <a:buClr>
                <a:srgbClr val="D34817"/>
              </a:buClr>
              <a:buSzPct val="85000"/>
              <a:buNone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5770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448"/>
            <a:ext cx="8968432" cy="864952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Solutions to Advance Trade Secret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Protection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5" name="Shape 166"/>
          <p:cNvSpPr>
            <a:spLocks noGrp="1"/>
          </p:cNvSpPr>
          <p:nvPr>
            <p:ph type="body" idx="1"/>
          </p:nvPr>
        </p:nvSpPr>
        <p:spPr>
          <a:xfrm>
            <a:off x="175568" y="825191"/>
            <a:ext cx="8792864" cy="5832088"/>
          </a:xfrm>
          <a:prstGeom prst="rect">
            <a:avLst/>
          </a:prstGeom>
        </p:spPr>
        <p:txBody>
          <a:bodyPr lIns="88896" tIns="50798" rIns="88896" bIns="50798" anchor="t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Reasonable efforts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to protect Trade Secrets could include:</a:t>
            </a:r>
          </a:p>
          <a:p>
            <a:pPr lvl="2"/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 digital and </a:t>
            </a:r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digital designation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of Trade Secrets.</a:t>
            </a:r>
          </a:p>
          <a:p>
            <a:pPr lvl="2"/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“Marking” of  Trade Secret documents </a:t>
            </a: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digitally (and beyond as noted earlier)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and using </a:t>
            </a:r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to become automatically equivalent to “Confidential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”. Only classification would become one solely of “access”.</a:t>
            </a:r>
          </a:p>
          <a:p>
            <a:pPr lvl="3">
              <a:buFont typeface="Wingdings" pitchFamily="2" charset="2"/>
              <a:buChar char="Ø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Limiting Trade Secrets, in fact, and technologically-speaking to </a:t>
            </a:r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”need to know” access though state of art cross-reference to future employee bio-reference electronic IDs.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Could be established through </a:t>
            </a:r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bio-reference based augmented technologies. </a:t>
            </a:r>
          </a:p>
          <a:p>
            <a:pPr lvl="2"/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corporate micro-system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consisting of physical, IT, Cyber-based security in combination with new-age </a:t>
            </a:r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forensic/AI-based bio-techno sciences.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usable by both developed and developing economies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Trade secret management technologies need to be able to </a:t>
            </a:r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 internal monitor/audit and recovery controls.</a:t>
            </a:r>
          </a:p>
        </p:txBody>
      </p:sp>
    </p:spTree>
    <p:extLst>
      <p:ext uri="{BB962C8B-B14F-4D97-AF65-F5344CB8AC3E}">
        <p14:creationId xmlns:p14="http://schemas.microsoft.com/office/powerpoint/2010/main" val="30165696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8059" y="959005"/>
            <a:ext cx="8878371" cy="5781763"/>
          </a:xfrm>
        </p:spPr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failure points in litigation, including inability:</a:t>
            </a:r>
          </a:p>
          <a:p>
            <a:pPr lvl="1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maintain secrecy.</a:t>
            </a:r>
          </a:p>
          <a:p>
            <a:pPr lvl="1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properly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Trade Secret (today =improper cataloging or maintenance of a Trade Secret)</a:t>
            </a:r>
          </a:p>
          <a:p>
            <a:pPr lvl="1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Secret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ownership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(unclear ownership or lack of proof of ownership proof)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Cross-border issues include:</a:t>
            </a:r>
          </a:p>
          <a:p>
            <a:pPr lvl="1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 requires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fast, timely,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often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injunctive relief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prevent Trade Secret dissemination/loss.</a:t>
            </a:r>
          </a:p>
          <a:p>
            <a:pPr lvl="1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internationally-recognized registration mechanism complicates efforts to prove ownership and existence of trade secret for injunction proceedings in multiple jurisdictions.</a:t>
            </a:r>
          </a:p>
          <a:p>
            <a:pPr lvl="1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generally accepted global Trade Secret standards</a:t>
            </a:r>
            <a:endParaRPr lang="en-US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>
              <a:buFont typeface="Wingdings" charset="2"/>
              <a:buChar char="u"/>
            </a:pPr>
            <a:endParaRPr lang="en-US" sz="2300">
              <a:latin typeface="Times New Roman"/>
              <a:cs typeface="Times New Roman"/>
            </a:endParaRPr>
          </a:p>
          <a:p>
            <a:pPr lvl="0">
              <a:buFont typeface="Wingdings" charset="2"/>
              <a:buChar char="u"/>
            </a:pPr>
            <a:endParaRPr lang="en-US" sz="2300">
              <a:latin typeface="Times New Roman"/>
              <a:cs typeface="Times New Roman"/>
            </a:endParaRPr>
          </a:p>
          <a:p>
            <a:pPr lvl="0">
              <a:buFont typeface="Wingdings" charset="2"/>
              <a:buChar char="u"/>
            </a:pP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A7F911-8624-7F4E-ADC9-FF533491E7ED}"/>
              </a:ext>
            </a:extLst>
          </p:cNvPr>
          <p:cNvSpPr txBox="1"/>
          <p:nvPr/>
        </p:nvSpPr>
        <p:spPr>
          <a:xfrm>
            <a:off x="0" y="434897"/>
            <a:ext cx="6411951" cy="2549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6E86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2pPr>
            <a:lvl3pPr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3pPr>
            <a:lvl4pPr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4pPr>
            <a:lvl5pPr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5pPr>
            <a:lvl6pPr marL="4572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6pPr>
            <a:lvl7pPr marL="9144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7pPr>
            <a:lvl8pPr marL="13716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8pPr>
            <a:lvl9pPr marL="18288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 FOR TRADE SECRET ENFORCEMENT</a:t>
            </a:r>
          </a:p>
          <a:p>
            <a:endParaRPr lang="en-US" sz="1800" b="1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62047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200722" y="94785"/>
            <a:ext cx="5994400" cy="723900"/>
          </a:xfrm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SECRET REGISTRY SYSTEM is REQUIRED</a:t>
            </a:r>
            <a:endParaRPr lang="en-US" sz="2800" b="1">
              <a:solidFill>
                <a:schemeClr val="bg1"/>
              </a:solidFill>
              <a:latin typeface="Arial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193180"/>
            <a:ext cx="8381999" cy="5430644"/>
          </a:xfrm>
        </p:spPr>
        <p:txBody>
          <a:bodyPr/>
          <a:lstStyle/>
          <a:p>
            <a:pPr marL="342900" lvl="0" indent="-342900">
              <a:buFont typeface="Wingdings" pitchFamily="2" charset="2"/>
              <a:buChar char="v"/>
            </a:pPr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systems have not been widely adopted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KIPO’s system for Trade Secret Certification Service (</a:t>
            </a:r>
            <a:r>
              <a:rPr lang="en-US" sz="2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https://www.tradesecret.or.kr/main.do</a:t>
            </a: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2"/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bias assumed by foreign parties?</a:t>
            </a:r>
          </a:p>
          <a:p>
            <a:pPr lvl="2"/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transnational recognition of registration?</a:t>
            </a:r>
          </a:p>
          <a:p>
            <a:pPr lvl="1"/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JPO’s system (TBC – awaiting input from JP chapter)</a:t>
            </a:r>
          </a:p>
          <a:p>
            <a:pPr lvl="0">
              <a:buFont typeface="Wingdings" pitchFamily="2" charset="2"/>
              <a:buChar char="v"/>
            </a:pPr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Protecting indigenous knowledge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 in developing nations: </a:t>
            </a:r>
          </a:p>
          <a:p>
            <a:pPr lvl="1"/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‘knowledge’ </a:t>
            </a: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medicine/food products in their preparation,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ingredients, proportions, etc.</a:t>
            </a:r>
          </a:p>
          <a:p>
            <a:pPr lvl="1"/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 protection may not be available, so Trade Secret protection may be the only available option.</a:t>
            </a:r>
          </a:p>
          <a:p>
            <a:pPr lvl="0">
              <a:buFont typeface="Wingdings" pitchFamily="2" charset="2"/>
              <a:buChar char="v"/>
            </a:pP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recent ‘traditional” systems requiring the owner/user to upload Trade Secrets pose growing, immediate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risk.</a:t>
            </a:r>
          </a:p>
          <a:p>
            <a:pPr marL="0" indent="0">
              <a:buNone/>
            </a:pPr>
            <a:r>
              <a:rPr lang="en-US" sz="3200"/>
              <a:t> 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0F1E3814-FC6B-F346-A794-590733CE2626}" type="slidenum">
              <a:rPr lang="en-US" sz="1000">
                <a:solidFill>
                  <a:srgbClr val="203C6A"/>
                </a:solidFill>
              </a:rPr>
              <a:pPr eaLnBrk="1" hangingPunct="1"/>
              <a:t>7</a:t>
            </a:fld>
            <a:endParaRPr lang="en-US" sz="10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79345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200722" y="94785"/>
            <a:ext cx="5994400" cy="7239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IKR?</a:t>
            </a:r>
            <a:endParaRPr lang="en-US" b="1">
              <a:solidFill>
                <a:schemeClr val="bg1"/>
              </a:solidFill>
              <a:latin typeface="Arial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137424"/>
            <a:ext cx="8381999" cy="535545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IKR (International Knowledge Registry)?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IKR provides </a:t>
            </a:r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of Existence (PoE) </a:t>
            </a: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an electronic document.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IKR is a </a:t>
            </a:r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 third party system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2"/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WIPO – UN’s global forum for IP services and cooperation.</a:t>
            </a:r>
          </a:p>
          <a:p>
            <a:pPr lvl="2"/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Skilled at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 and maintaining substantial numbers </a:t>
            </a: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international records for different IP matters (PCT for patents, Madrid for trademark, and Hague for design).</a:t>
            </a:r>
          </a:p>
          <a:p>
            <a:pPr lvl="2"/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Sensitive to worldwide IP issues </a:t>
            </a: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(e.g., policy discussions regarding traditional knowledge and their protection, treaty making, public access for sustainable development).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IIPCC – NGO, WIPO partner, </a:t>
            </a:r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non-partisan and not affiliated with any national government.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0F1E3814-FC6B-F346-A794-590733CE2626}" type="slidenum">
              <a:rPr lang="en-US" sz="1000">
                <a:solidFill>
                  <a:srgbClr val="203C6A"/>
                </a:solidFill>
              </a:rPr>
              <a:pPr eaLnBrk="1" hangingPunct="1"/>
              <a:t>8</a:t>
            </a:fld>
            <a:endParaRPr lang="en-US" sz="10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54281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200722" y="94785"/>
            <a:ext cx="5994400" cy="7239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IKR IS NOW</a:t>
            </a:r>
            <a:endParaRPr lang="en-US" b="1">
              <a:solidFill>
                <a:schemeClr val="bg1"/>
              </a:solidFill>
              <a:latin typeface="Arial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00722" y="818685"/>
            <a:ext cx="8697951" cy="5860895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IKR is ready today. </a:t>
            </a:r>
          </a:p>
          <a:p>
            <a:pPr lvl="1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Already deployed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3+ years within several companies, academic institutions, public/private institutes, and governmental entities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Times New Roman"/>
              <a:cs typeface="Times New Roman"/>
            </a:endParaRPr>
          </a:p>
          <a:p>
            <a:pPr lvl="1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development to scale for worldwide use at WIP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completed in 3-6 months at low cost.</a:t>
            </a:r>
          </a:p>
          <a:p>
            <a:pPr lvl="0">
              <a:buFont typeface="Wingdings" pitchFamily="2" charset="2"/>
              <a:buChar char="v"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IKR can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quickly become a global standard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apparent IP infringement risk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contrast to block chain. </a:t>
            </a:r>
          </a:p>
          <a:p>
            <a:pPr lvl="1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Adaptable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new evolving technologies.</a:t>
            </a:r>
          </a:p>
          <a:p>
            <a:pPr lvl="1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Deployment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requires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technical infrastructure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(excellent for developing economies) – unlike blockchain solutions, the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IKR requires no significant computing or electrical power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Flexible deployment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run on phones, web broadcast, computers, servers, IoT, etc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used with traditional knowledge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recipes and formulas of traditional medicines. 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on any electronic document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regardless of size or format and is, therefore, technology agnostic.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0F1E3814-FC6B-F346-A794-590733CE2626}" type="slidenum">
              <a:rPr lang="en-US" sz="1000">
                <a:solidFill>
                  <a:srgbClr val="203C6A"/>
                </a:solidFill>
              </a:rPr>
              <a:pPr eaLnBrk="1" hangingPunct="1"/>
              <a:t>9</a:t>
            </a:fld>
            <a:endParaRPr lang="en-US" sz="10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4147"/>
      </p:ext>
    </p:extLst>
  </p:cSld>
  <p:clrMapOvr>
    <a:masterClrMapping/>
  </p:clrMapOvr>
  <p:transition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12.12"/>
  <p:tag name="AS_TITLE" val="Aspose.Slides for .NET 4.0 Client Profile"/>
  <p:tag name="AS_VERSION" val="18.12"/>
</p:tagLst>
</file>

<file path=ppt/theme/theme1.xml><?xml version="1.0" encoding="utf-8"?>
<a:theme xmlns:a="http://schemas.openxmlformats.org/drawingml/2006/main" name="Bulle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Bulle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Bulle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lvam updat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Duane_Morris</Template>
  <TotalTime>0</TotalTime>
  <Words>1274</Words>
  <Application>Microsoft Macintosh PowerPoint</Application>
  <PresentationFormat>On-screen Show (4:3)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Adobe Heiti Std R</vt:lpstr>
      <vt:lpstr>Arial</vt:lpstr>
      <vt:lpstr>Calibri</vt:lpstr>
      <vt:lpstr>Courier New</vt:lpstr>
      <vt:lpstr>Times New Roman</vt:lpstr>
      <vt:lpstr>Wingdings</vt:lpstr>
      <vt:lpstr>Bullet Design</vt:lpstr>
      <vt:lpstr>Numbering Design</vt:lpstr>
      <vt:lpstr>Selvam updated</vt:lpstr>
      <vt:lpstr>1_Numbering Design</vt:lpstr>
      <vt:lpstr>2_Numbering Design</vt:lpstr>
      <vt:lpstr>3_Numbering Design</vt:lpstr>
      <vt:lpstr>4_Numbering Design</vt:lpstr>
      <vt:lpstr>5_Numbering Design</vt:lpstr>
      <vt:lpstr>Custom Design</vt:lpstr>
      <vt:lpstr>1_Bullet Design</vt:lpstr>
      <vt:lpstr>3_Bullet Design</vt:lpstr>
      <vt:lpstr>6_Numbering Design</vt:lpstr>
      <vt:lpstr>Future of Trade Secret Systems: Addressing Innovation Gaps and Opportunities Derived from Emerging Technologies WIPO Symposium on Trade Secrets and Innovation November 26, 2019 Geneva, Switzerland by Dr. Richard L. Thurston, Esq.  </vt:lpstr>
      <vt:lpstr>Introduction</vt:lpstr>
      <vt:lpstr>Challenges: Increasing Complexity</vt:lpstr>
      <vt:lpstr>Challenges: Nature of Trade Secrets Creates Problems</vt:lpstr>
      <vt:lpstr>Solutions to Advance Trade Secret  Protection</vt:lpstr>
      <vt:lpstr>PowerPoint Presentation</vt:lpstr>
      <vt:lpstr>TRADE SECRET REGISTRY SYSTEM is REQUIRED</vt:lpstr>
      <vt:lpstr>WHAT IS IKR?</vt:lpstr>
      <vt:lpstr>IKR IS NOW</vt:lpstr>
      <vt:lpstr>CONCLUSION</vt:lpstr>
      <vt:lpstr>THANK YOU Richard L. Thurston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cp:lastPrinted>1601-01-01T00:00:00Z</cp:lastPrinted>
  <dcterms:created xsi:type="dcterms:W3CDTF">1601-01-01T00:00:00Z</dcterms:created>
  <dcterms:modified xsi:type="dcterms:W3CDTF">2022-11-27T19:23:40Z</dcterms:modified>
</cp:coreProperties>
</file>