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10"/>
  </p:notesMasterIdLst>
  <p:sldIdLst>
    <p:sldId id="256" r:id="rId2"/>
    <p:sldId id="257" r:id="rId3"/>
    <p:sldId id="258" r:id="rId4"/>
    <p:sldId id="354" r:id="rId5"/>
    <p:sldId id="355" r:id="rId6"/>
    <p:sldId id="356" r:id="rId7"/>
    <p:sldId id="353" r:id="rId8"/>
    <p:sldId id="3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94"/>
  </p:normalViewPr>
  <p:slideViewPr>
    <p:cSldViewPr snapToGrid="0" snapToObjects="1">
      <p:cViewPr varScale="1">
        <p:scale>
          <a:sx n="116" d="100"/>
          <a:sy n="116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74816-1BAD-0C49-B44F-2DEAA6B3AFA5}" type="datetimeFigureOut">
              <a:rPr lang="en-US" smtClean="0"/>
              <a:t>11/27/22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1E6D2-1925-F24C-92E3-1BFE76F0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86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>
              <a:spcBef>
                <a:spcPct val="0"/>
              </a:spcBef>
            </a:pPr>
            <a:fld id="{C569AE97-D9BA-504A-89EC-CB4207A024C1}" type="slidenum">
              <a:rPr lang="en-US" altLang="zh-TW">
                <a:latin typeface="Arial"/>
              </a:rPr>
              <a:pPr>
                <a:spcBef>
                  <a:spcPct val="0"/>
                </a:spcBef>
              </a:pPr>
              <a:t>7</a:t>
            </a:fld>
            <a:endParaRPr lang="en-US" altLang="zh-TW">
              <a:latin typeface="Arial"/>
            </a:endParaRPr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1288" y="765175"/>
            <a:ext cx="6524625" cy="3670300"/>
          </a:xfrm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9163" y="4741863"/>
            <a:ext cx="4978400" cy="4435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0391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50666DC1-CD27-4874-9484-9D06C59FE4D0}"/>
              </a:ext>
            </a:extLst>
          </p:cNvPr>
          <p:cNvSpPr/>
          <p:nvPr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77579F-F417-47C2-AC03-911CCED021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552" y="447675"/>
            <a:ext cx="8397511" cy="2714625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43E600-28DA-4780-9E00-2E12F74FF6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552" y="3602037"/>
            <a:ext cx="8397511" cy="2460625"/>
          </a:xfrm>
        </p:spPr>
        <p:txBody>
          <a:bodyPr>
            <a:normAutofit/>
          </a:bodyPr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6F1DC-ADFB-42C9-AB34-FCB38C812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E41DA-226E-404A-9283-3D94580562C6}" type="datetime1">
              <a:rPr lang="en-US" smtClean="0"/>
              <a:t>11/27/22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99E6D-BBA8-4A15-94DA-DBE8A4FDE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03C82-8719-4FAC-94BF-2A91335FB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340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68A33-CB96-4CB1-9941-753BD0824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3EB269-70DF-4510-A313-336226558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EA3CC-B2DC-4E87-826C-B885A7E62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6EDEE-C5BD-5B4B-B3D3-56B2CCE1C6A3}" type="datetime1">
              <a:rPr lang="en-US" smtClean="0"/>
              <a:t>11/27/22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37F52-A7C4-4E21-A12A-02546D477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6031F-5A79-48A7-8EDC-DDD9A9E4B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613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9188483-96C4-4E9C-AA6A-E70005461AEE}"/>
              </a:ext>
            </a:extLst>
          </p:cNvPr>
          <p:cNvSpPr/>
          <p:nvPr/>
        </p:nvSpPr>
        <p:spPr>
          <a:xfrm>
            <a:off x="9144000" y="0"/>
            <a:ext cx="3048000" cy="6854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4FCD54-7F0B-446E-9998-93E7BD7CE7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534222" y="365125"/>
            <a:ext cx="2238678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766238-BBF1-4672-BC09-746C6967E5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552" y="365125"/>
            <a:ext cx="8374062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F32A5-B67B-45C1-B454-12E9FBE0C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0A580-8245-704C-9940-CF5F8FF2DF66}" type="datetime1">
              <a:rPr lang="en-US" smtClean="0"/>
              <a:t>11/27/22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91896-9441-4636-89D5-84E5932A1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8110" y="6356350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37DFE-7F48-4EB0-83BC-A93F342D2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alpha val="80000"/>
                  </a:schemeClr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901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9CF16-986E-4D90-AA40-CDB46E233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F14DA-A783-43BC-8F15-95408B89D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8C48B6-C394-452A-94D9-D4802755D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1962-975D-7B4E-B394-9D29EF24A890}" type="datetime1">
              <a:rPr lang="en-US" smtClean="0"/>
              <a:t>11/27/22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58A8A-3DD0-41C8-9F48-F4309FA19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06C92-7C02-4D34-B3E5-D549A7A36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179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66F9FA-E6B8-4CFC-B3F1-0C075546EE33}"/>
              </a:ext>
            </a:extLst>
          </p:cNvPr>
          <p:cNvSpPr/>
          <p:nvPr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16F270-B2AA-4935-885F-5924B1F63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457200"/>
            <a:ext cx="10862898" cy="272415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22658E-3D87-4D5A-A602-847153CC4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552" y="3695701"/>
            <a:ext cx="10862898" cy="239395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B1D84-A229-45B1-BD42-0DC0CE9F8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C303D-47E5-DC40-B073-9CE9BCFAED0D}" type="datetime1">
              <a:rPr lang="en-US" smtClean="0"/>
              <a:t>11/27/22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4EEF4-D461-49D7-8F24-8BFE2444B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4055A-7488-4646-9E88-692036EA2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93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F1F74-ED26-4F8B-BF51-3533D8404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760"/>
            <a:ext cx="11264536" cy="16875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1D2D7-7F18-43E0-9B2E-3FCD83CC83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4552" y="2552699"/>
            <a:ext cx="5323703" cy="3624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CBBB66-EB7D-4F8C-9C78-1D1C88846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0162" y="2552699"/>
            <a:ext cx="5323703" cy="3624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A684E6-393D-4587-AA45-E6734FB47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B5C9-B03F-1048-837C-8BA0D7FF568D}" type="datetime1">
              <a:rPr lang="en-US" smtClean="0"/>
              <a:t>11/27/22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D8EE0-0333-4ABC-AE18-10DD5071C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452369-A8F0-4709-8372-B420A67D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404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91592-4621-4D72-BC2D-F2C439F81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759"/>
            <a:ext cx="10870836" cy="16916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823F5-0A90-4666-BE88-2BE0D0A61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552" y="2436473"/>
            <a:ext cx="5332026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C6A7C-6260-463D-B3FD-71A07ACD06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552" y="3409051"/>
            <a:ext cx="5332026" cy="27806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F2AF8D-90ED-4512-9423-C91BF73A9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0162" y="2436473"/>
            <a:ext cx="5358285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D838EA-E20D-4CC3-83C2-AFE0DE9F73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0162" y="3409051"/>
            <a:ext cx="5358285" cy="27806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603F8A-08E1-4160-9B7E-E0CA4BF8E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1ACB5-1C88-634D-9DA0-93DDB3175C98}" type="datetime1">
              <a:rPr lang="en-US" smtClean="0"/>
              <a:t>11/27/22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8291AB-3C5C-4BE1-9E50-02F489336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596E64-CD6C-4CF7-8624-FA4AE9760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477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562B3-06A0-4F2F-96EC-A062DAE2F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FC0095-49F0-4A83-AE8C-9D13E15C2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D6518-9009-B441-9732-A33FE0F7B14B}" type="datetime1">
              <a:rPr lang="en-US" smtClean="0"/>
              <a:t>11/27/22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824898-D4EA-497A-8FC8-43E0D0213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4821F6-2C08-450C-A18C-702D73842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16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FFE119-5FCA-4D9C-9C07-1B81A0BF3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EC6A-40FE-3143-AC7B-4BAF1D42B693}" type="datetime1">
              <a:rPr lang="en-US" smtClean="0"/>
              <a:t>11/27/22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2C5995-6284-4D7F-AB1C-CA8FE63A7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1E4B0D-9C21-48D0-9438-C47370681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910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90AF76DA-8F95-47D9-9EB6-B1EC93437387}"/>
              </a:ext>
            </a:extLst>
          </p:cNvPr>
          <p:cNvGrpSpPr/>
          <p:nvPr/>
        </p:nvGrpSpPr>
        <p:grpSpPr>
          <a:xfrm>
            <a:off x="2" y="0"/>
            <a:ext cx="6095998" cy="6858002"/>
            <a:chOff x="1" y="4563942"/>
            <a:chExt cx="12192005" cy="229406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31355B14-077B-4BA1-962D-6E97D93FFCCC}"/>
                </a:ext>
              </a:extLst>
            </p:cNvPr>
            <p:cNvSpPr/>
            <p:nvPr/>
          </p:nvSpPr>
          <p:spPr>
            <a:xfrm>
              <a:off x="10" y="4563942"/>
              <a:ext cx="12191996" cy="229406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230B99F-AC6F-4973-A35E-16C87C38711D}"/>
                </a:ext>
              </a:extLst>
            </p:cNvPr>
            <p:cNvSpPr/>
            <p:nvPr/>
          </p:nvSpPr>
          <p:spPr>
            <a:xfrm>
              <a:off x="1" y="4563942"/>
              <a:ext cx="12192000" cy="229406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58E41614-9483-47F8-A429-FB0D1C5AA89A}"/>
              </a:ext>
            </a:extLst>
          </p:cNvPr>
          <p:cNvSpPr/>
          <p:nvPr/>
        </p:nvSpPr>
        <p:spPr>
          <a:xfrm>
            <a:off x="0" y="0"/>
            <a:ext cx="6095999" cy="229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B5E91C-3C4F-40A2-BCC6-918D3BEDD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457200"/>
            <a:ext cx="5287234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0F113-1C61-4F74-BD5B-727668BBE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0162" y="457201"/>
            <a:ext cx="5085226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EB228-A180-4DF6-9D5B-2CF86B6B9B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552" y="2514600"/>
            <a:ext cx="5287234" cy="33543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13719-D65D-4BAE-97B7-FAE8F3998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49A8F-8985-E041-A360-8D5278A9D30A}" type="datetime1">
              <a:rPr lang="en-US" smtClean="0"/>
              <a:t>11/27/22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47F5BB-DC3C-45D1-A0D2-05168FECA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44BA3-19DB-4072-9A2C-08C92361A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960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B0A6909D-DC0B-4221-8140-21E981D896AF}"/>
              </a:ext>
            </a:extLst>
          </p:cNvPr>
          <p:cNvGrpSpPr/>
          <p:nvPr/>
        </p:nvGrpSpPr>
        <p:grpSpPr>
          <a:xfrm>
            <a:off x="2" y="0"/>
            <a:ext cx="6095998" cy="6858002"/>
            <a:chOff x="1" y="4563942"/>
            <a:chExt cx="12192005" cy="229406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3D581C2-F39E-4958-A3F3-BB65AB1C5E66}"/>
                </a:ext>
              </a:extLst>
            </p:cNvPr>
            <p:cNvSpPr/>
            <p:nvPr/>
          </p:nvSpPr>
          <p:spPr>
            <a:xfrm>
              <a:off x="10" y="4563942"/>
              <a:ext cx="12191996" cy="229406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FD77040-27EF-4D2C-8D34-32337B0C8544}"/>
                </a:ext>
              </a:extLst>
            </p:cNvPr>
            <p:cNvSpPr/>
            <p:nvPr/>
          </p:nvSpPr>
          <p:spPr>
            <a:xfrm>
              <a:off x="1" y="4563942"/>
              <a:ext cx="12192000" cy="229406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E1A26D20-69F8-4BBC-98C0-BEB470AB8284}"/>
              </a:ext>
            </a:extLst>
          </p:cNvPr>
          <p:cNvSpPr/>
          <p:nvPr/>
        </p:nvSpPr>
        <p:spPr>
          <a:xfrm>
            <a:off x="0" y="0"/>
            <a:ext cx="6095999" cy="229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47B6BC-4B2A-4001-9634-47473F827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457200"/>
            <a:ext cx="5211519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7D074-2CCB-4AB8-A7A0-7847D3C1EF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70162" y="457201"/>
            <a:ext cx="5085226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FB94BD-D906-4213-9F31-1BE17A86F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552" y="2514600"/>
            <a:ext cx="5211519" cy="33543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1B8431-70CB-4E9F-8A49-CDFF18554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68D1E-40FA-D844-A66B-DFFEC6390D6A}" type="datetime1">
              <a:rPr lang="en-US" smtClean="0"/>
              <a:t>11/27/22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D2F293-170E-410E-88BF-187A63C5E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ED93A2-588D-43B5-B6FA-0B7892E6E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476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A26A151-13BF-4305-A6DC-9DC7C9877195}"/>
              </a:ext>
            </a:extLst>
          </p:cNvPr>
          <p:cNvSpPr/>
          <p:nvPr/>
        </p:nvSpPr>
        <p:spPr>
          <a:xfrm>
            <a:off x="0" y="0"/>
            <a:ext cx="12192000" cy="229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EE6AE3-3BCC-4B3B-AC4E-60F910144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125"/>
            <a:ext cx="10869248" cy="16875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B514A-E7EA-41A8-ADBA-85CA1DF6D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552" y="2576513"/>
            <a:ext cx="10869248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CB0BD-D6E3-4B3D-BCBB-6FECA5D6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6221" y="635720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339CC-7895-004F-9022-EDED3FB63A1C}" type="datetime1">
              <a:rPr lang="en-US" smtClean="0"/>
              <a:t>11/27/22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147F7-B466-4892-BE27-876F947515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70162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B4FE0-65CC-4435-A6AF-150E52F35B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64983" y="6356350"/>
            <a:ext cx="12807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246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7" r:id="rId6"/>
    <p:sldLayoutId id="2147483732" r:id="rId7"/>
    <p:sldLayoutId id="2147483733" r:id="rId8"/>
    <p:sldLayoutId id="2147483734" r:id="rId9"/>
    <p:sldLayoutId id="2147483736" r:id="rId10"/>
    <p:sldLayoutId id="2147483735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C8041AD-0A28-47FA-8BFF-56BAAA246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EF3F9A-9717-4ACB-A30D-96694842C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095998" cy="45739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7DA8AF-1B5D-6448-9A42-A42BDE301B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553" y="397275"/>
            <a:ext cx="5216531" cy="3761257"/>
          </a:xfrm>
        </p:spPr>
        <p:txBody>
          <a:bodyPr anchor="ctr"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WIPO SYMPOSIUM ON TRADE SECRETS AND INNOVATION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 5: Trade Secrets in the Value Chain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BA46E3-9234-0645-B411-AD366F43C1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1183" y="4971221"/>
            <a:ext cx="5238584" cy="1758192"/>
          </a:xfrm>
        </p:spPr>
        <p:txBody>
          <a:bodyPr anchor="ctr">
            <a:normAutofit fontScale="77500" lnSpcReduction="20000"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World Intellectual Property Organization (WIPO), Tuesday, 24 May 2022</a:t>
            </a:r>
          </a:p>
          <a:p>
            <a:r>
              <a:rPr lang="en-US" sz="28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Richard L. Thurston, Esq.</a:t>
            </a:r>
          </a:p>
          <a:p>
            <a:r>
              <a:rPr lang="en-US" sz="1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©RLT Global Consulting LLC, 2022</a:t>
            </a:r>
          </a:p>
        </p:txBody>
      </p:sp>
      <p:pic>
        <p:nvPicPr>
          <p:cNvPr id="4" name="Picture 3" descr="3D Pyramid-shaped metals">
            <a:extLst>
              <a:ext uri="{FF2B5EF4-FFF2-40B4-BE49-F238E27FC236}">
                <a16:creationId xmlns:a16="http://schemas.microsoft.com/office/drawing/2014/main" id="{0C2E772F-9BB9-2A93-F188-ED36753DB83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335" r="33998"/>
          <a:stretch/>
        </p:blipFill>
        <p:spPr>
          <a:xfrm>
            <a:off x="6095998" y="-1"/>
            <a:ext cx="6096002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621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9FA70-2459-034F-BB64-1D5B08EEE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27" y="682906"/>
            <a:ext cx="10869248" cy="76393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Protecting Corporate Trade Secrets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B9B39-EC97-6E40-8974-AF572D6EB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471" y="2361235"/>
            <a:ext cx="12041529" cy="4676173"/>
          </a:xfrm>
        </p:spPr>
        <p:txBody>
          <a:bodyPr>
            <a:normAutofit fontScale="40000" lnSpcReduction="20000"/>
          </a:bodyPr>
          <a:lstStyle/>
          <a:p>
            <a:pPr marL="457200" indent="-457200" defTabSz="777211">
              <a:lnSpc>
                <a:spcPct val="90000"/>
              </a:lnSpc>
              <a:spcBef>
                <a:spcPts val="200"/>
              </a:spcBef>
              <a:buSzTx/>
              <a:buFont typeface="Wingdings" pitchFamily="2" charset="2"/>
              <a:buChar char="q"/>
              <a:defRPr sz="2040" b="1">
                <a:uFill>
                  <a:solidFill>
                    <a:srgbClr val="000000"/>
                  </a:solidFill>
                </a:uFill>
                <a:latin typeface="Perpetua"/>
                <a:ea typeface="Perpetua"/>
                <a:cs typeface="Perpetua"/>
                <a:sym typeface="Perpetua"/>
              </a:defRPr>
            </a:pPr>
            <a:r>
              <a:rPr lang="en-US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Trade Secrets are at the Core of Corporate Innovation.</a:t>
            </a:r>
          </a:p>
          <a:p>
            <a:pPr marL="914400" lvl="2" indent="-457200" defTabSz="777211">
              <a:lnSpc>
                <a:spcPct val="90000"/>
              </a:lnSpc>
              <a:spcBef>
                <a:spcPts val="200"/>
              </a:spcBef>
              <a:buClr>
                <a:srgbClr val="D34817"/>
              </a:buClr>
              <a:buSzPct val="85000"/>
              <a:buFont typeface="Wingdings" pitchFamily="2" charset="2"/>
              <a:buChar char="v"/>
              <a:defRPr sz="2040">
                <a:uFill>
                  <a:solidFill>
                    <a:srgbClr val="000000"/>
                  </a:solidFill>
                </a:uFill>
                <a:latin typeface="Perpetua"/>
                <a:ea typeface="Perpetua"/>
                <a:cs typeface="Perpetua"/>
                <a:sym typeface="Perpetua"/>
              </a:defRPr>
            </a:pP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Increasingly, corporations  are at </a:t>
            </a:r>
            <a:r>
              <a:rPr lang="en-US" sz="45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great risk arising from advancing technology developments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the Post Computer Age (PCA), especially from borderless shared pools of information somewhere in the “Cloud” with Blockchain overlays.</a:t>
            </a:r>
          </a:p>
          <a:p>
            <a:pPr lvl="2" defTabSz="777211">
              <a:lnSpc>
                <a:spcPct val="90000"/>
              </a:lnSpc>
              <a:spcBef>
                <a:spcPts val="200"/>
              </a:spcBef>
              <a:buClr>
                <a:srgbClr val="D34817"/>
              </a:buClr>
              <a:buSzPct val="85000"/>
              <a:defRPr sz="2040">
                <a:uFill>
                  <a:solidFill>
                    <a:srgbClr val="000000"/>
                  </a:solidFill>
                </a:uFill>
                <a:latin typeface="Perpetua"/>
                <a:ea typeface="Perpetua"/>
                <a:cs typeface="Perpetua"/>
                <a:sym typeface="Perpetua"/>
              </a:defRPr>
            </a:pPr>
            <a:endParaRPr lang="en-US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-457200" defTabSz="777211">
              <a:lnSpc>
                <a:spcPct val="90000"/>
              </a:lnSpc>
              <a:spcBef>
                <a:spcPts val="200"/>
              </a:spcBef>
              <a:buClr>
                <a:srgbClr val="D34817"/>
              </a:buClr>
              <a:buSzPct val="85000"/>
              <a:buFont typeface="Wingdings" pitchFamily="2" charset="2"/>
              <a:buChar char="v"/>
              <a:defRPr sz="2040">
                <a:uFill>
                  <a:solidFill>
                    <a:srgbClr val="000000"/>
                  </a:solidFill>
                </a:uFill>
                <a:latin typeface="Perpetua"/>
                <a:ea typeface="Perpetua"/>
                <a:cs typeface="Perpetua"/>
                <a:sym typeface="Perpetua"/>
              </a:defRPr>
            </a:pP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Corporate trade secrets are extremely important and valuable:</a:t>
            </a:r>
          </a:p>
          <a:p>
            <a:pPr marL="1835150" lvl="3" indent="-457200">
              <a:spcBef>
                <a:spcPts val="400"/>
              </a:spcBef>
              <a:buFont typeface="Wingdings" pitchFamily="2" charset="2"/>
              <a:buChar char="Ø"/>
              <a:defRPr sz="1800"/>
            </a:pP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Estimated impact of trade secret theft is 1-3% of GDP of U.S. and other advanced countries.</a:t>
            </a:r>
          </a:p>
          <a:p>
            <a:pPr marL="1835150" lvl="3" indent="-457200">
              <a:spcBef>
                <a:spcPts val="400"/>
              </a:spcBef>
              <a:buFont typeface="Wingdings" pitchFamily="2" charset="2"/>
              <a:buChar char="Ø"/>
              <a:defRPr sz="1800"/>
            </a:pP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Trade secret theft is widespread:  It is estimated that 50% of employees who leave their jobs in the past year kept confidential corporate data, and plan to use it at a new job</a:t>
            </a:r>
          </a:p>
          <a:p>
            <a:pPr marL="457200" indent="-457200" defTabSz="777211">
              <a:lnSpc>
                <a:spcPct val="90000"/>
              </a:lnSpc>
              <a:spcBef>
                <a:spcPts val="200"/>
              </a:spcBef>
              <a:buClr>
                <a:srgbClr val="D34817"/>
              </a:buClr>
              <a:buSzPct val="85000"/>
              <a:buFont typeface="Courier New" panose="02070309020205020404" pitchFamily="49" charset="0"/>
              <a:buChar char="o"/>
              <a:defRPr sz="2040">
                <a:uFill>
                  <a:solidFill>
                    <a:srgbClr val="000000"/>
                  </a:solidFill>
                </a:uFill>
                <a:latin typeface="Perpetua"/>
                <a:ea typeface="Perpetua"/>
                <a:cs typeface="Perpetua"/>
                <a:sym typeface="Perpetua"/>
              </a:defRPr>
            </a:pPr>
            <a:endParaRPr lang="en-US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defTabSz="777211">
              <a:lnSpc>
                <a:spcPct val="90000"/>
              </a:lnSpc>
              <a:spcBef>
                <a:spcPts val="200"/>
              </a:spcBef>
              <a:buClr>
                <a:srgbClr val="D34817"/>
              </a:buClr>
              <a:buSzPct val="85000"/>
              <a:buFont typeface="Wingdings" pitchFamily="2" charset="2"/>
              <a:buChar char="q"/>
              <a:defRPr sz="2040">
                <a:uFill>
                  <a:solidFill>
                    <a:srgbClr val="000000"/>
                  </a:solidFill>
                </a:uFill>
                <a:latin typeface="Perpetua"/>
                <a:ea typeface="Perpetua"/>
                <a:cs typeface="Perpetua"/>
                <a:sym typeface="Perpetua"/>
              </a:defRPr>
            </a:pP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Exact annual $$ loss for corporations cannot be calculated, but losses probably in the range of tens of billions of dollars, </a:t>
            </a:r>
            <a:r>
              <a:rPr lang="en-US" sz="45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including unmeasurable values for intangibles:  </a:t>
            </a:r>
          </a:p>
          <a:p>
            <a:pPr marL="1219399" lvl="4" indent="-342900" defTabSz="777211">
              <a:lnSpc>
                <a:spcPct val="90000"/>
              </a:lnSpc>
              <a:spcBef>
                <a:spcPts val="1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040">
                <a:uFill>
                  <a:solidFill>
                    <a:srgbClr val="000000"/>
                  </a:solidFill>
                </a:uFill>
                <a:latin typeface="Perpetua"/>
                <a:ea typeface="Perpetua"/>
                <a:cs typeface="Perpetua"/>
                <a:sym typeface="Perpetua"/>
              </a:defRPr>
            </a:pP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Loss of competitive advantage; </a:t>
            </a:r>
          </a:p>
          <a:p>
            <a:pPr marL="1219399" lvl="4" indent="-342900" defTabSz="777211">
              <a:lnSpc>
                <a:spcPct val="90000"/>
              </a:lnSpc>
              <a:spcBef>
                <a:spcPts val="1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040">
                <a:uFill>
                  <a:solidFill>
                    <a:srgbClr val="000000"/>
                  </a:solidFill>
                </a:uFill>
                <a:latin typeface="Perpetua"/>
                <a:ea typeface="Perpetua"/>
                <a:cs typeface="Perpetua"/>
                <a:sym typeface="Perpetua"/>
              </a:defRPr>
            </a:pP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Loss of key elements of core technologies;</a:t>
            </a:r>
          </a:p>
          <a:p>
            <a:pPr marL="1219399" lvl="4" indent="-342900" defTabSz="777211">
              <a:lnSpc>
                <a:spcPct val="90000"/>
              </a:lnSpc>
              <a:spcBef>
                <a:spcPts val="1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040">
                <a:uFill>
                  <a:solidFill>
                    <a:srgbClr val="000000"/>
                  </a:solidFill>
                </a:uFill>
                <a:latin typeface="Perpetua"/>
                <a:ea typeface="Perpetua"/>
                <a:cs typeface="Perpetua"/>
                <a:sym typeface="Perpetua"/>
              </a:defRPr>
            </a:pP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Loss of company reputation;      </a:t>
            </a:r>
          </a:p>
          <a:p>
            <a:pPr marL="1219399" lvl="4" indent="-342900" defTabSz="777211">
              <a:lnSpc>
                <a:spcPct val="90000"/>
              </a:lnSpc>
              <a:spcBef>
                <a:spcPts val="1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040">
                <a:uFill>
                  <a:solidFill>
                    <a:srgbClr val="000000"/>
                  </a:solidFill>
                </a:uFill>
                <a:latin typeface="Perpetua"/>
                <a:ea typeface="Perpetua"/>
                <a:cs typeface="Perpetua"/>
                <a:sym typeface="Perpetua"/>
              </a:defRPr>
            </a:pP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Loss of business opportunities;</a:t>
            </a:r>
          </a:p>
          <a:p>
            <a:pPr marL="1219399" lvl="4" indent="-342900" defTabSz="777211">
              <a:lnSpc>
                <a:spcPct val="90000"/>
              </a:lnSpc>
              <a:spcBef>
                <a:spcPts val="1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040">
                <a:uFill>
                  <a:solidFill>
                    <a:srgbClr val="000000"/>
                  </a:solidFill>
                </a:uFill>
                <a:latin typeface="Perpetua"/>
                <a:ea typeface="Perpetua"/>
                <a:cs typeface="Perpetua"/>
                <a:sym typeface="Perpetua"/>
              </a:defRPr>
            </a:pP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Loss of customers which would no longer trust your ability to protect their trade secrets;</a:t>
            </a:r>
          </a:p>
          <a:p>
            <a:pPr marL="1219399" lvl="4" indent="-342900" defTabSz="777211">
              <a:lnSpc>
                <a:spcPct val="90000"/>
              </a:lnSpc>
              <a:spcBef>
                <a:spcPts val="1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040">
                <a:uFill>
                  <a:solidFill>
                    <a:srgbClr val="000000"/>
                  </a:solidFill>
                </a:uFill>
                <a:latin typeface="Perpetua"/>
                <a:ea typeface="Perpetua"/>
                <a:cs typeface="Perpetua"/>
                <a:sym typeface="Perpetua"/>
              </a:defRPr>
            </a:pP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Loss of profitability, return on investment, etc.; </a:t>
            </a:r>
          </a:p>
          <a:p>
            <a:pPr marL="1219399" lvl="4" indent="-342900" defTabSz="777211">
              <a:lnSpc>
                <a:spcPct val="90000"/>
              </a:lnSpc>
              <a:spcBef>
                <a:spcPts val="1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040">
                <a:uFill>
                  <a:solidFill>
                    <a:srgbClr val="000000"/>
                  </a:solidFill>
                </a:uFill>
                <a:latin typeface="Perpetua"/>
                <a:ea typeface="Perpetua"/>
                <a:cs typeface="Perpetua"/>
                <a:sym typeface="Perpetua"/>
              </a:defRPr>
            </a:pP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Loss of shareholder value; and</a:t>
            </a:r>
          </a:p>
          <a:p>
            <a:pPr marL="1219399" lvl="4" indent="-342900" defTabSz="777211">
              <a:lnSpc>
                <a:spcPct val="90000"/>
              </a:lnSpc>
              <a:spcBef>
                <a:spcPts val="1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040">
                <a:uFill>
                  <a:solidFill>
                    <a:srgbClr val="000000"/>
                  </a:solidFill>
                </a:uFill>
                <a:latin typeface="Perpetua"/>
                <a:ea typeface="Perpetua"/>
                <a:cs typeface="Perpetua"/>
                <a:sym typeface="Perpetua"/>
              </a:defRPr>
            </a:pPr>
            <a:r>
              <a:rPr lang="en-US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Loss of valuable/key personnel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971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C5735-4CEA-134E-ABB2-AF443D4CE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681037"/>
            <a:ext cx="10869248" cy="97619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Protecting Corporate Trade Secrets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1F3D1-C732-D044-94A4-9A4FB4F93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552" y="2395958"/>
            <a:ext cx="10869248" cy="4375231"/>
          </a:xfrm>
        </p:spPr>
        <p:txBody>
          <a:bodyPr>
            <a:normAutofit fontScale="92500" lnSpcReduction="10000"/>
          </a:bodyPr>
          <a:lstStyle/>
          <a:p>
            <a:pPr marL="342900" indent="-342900" defTabSz="786355">
              <a:spcBef>
                <a:spcPts val="200"/>
              </a:spcBef>
              <a:buSzTx/>
              <a:buFont typeface="Wingdings" pitchFamily="2" charset="2"/>
              <a:buChar char="q"/>
              <a:defRPr sz="2064" b="1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espionage threats come from a myriad of sources, including: </a:t>
            </a:r>
            <a:endParaRPr lang="en-US" sz="2400" dirty="0">
              <a:latin typeface="Times New Roman" panose="02020603050405020304" pitchFamily="18" charset="0"/>
              <a:ea typeface="Perpetua"/>
              <a:cs typeface="Times New Roman" panose="02020603050405020304" pitchFamily="18" charset="0"/>
              <a:sym typeface="Perpetua"/>
            </a:endParaRPr>
          </a:p>
          <a:p>
            <a:pPr marL="764441" lvl="2" indent="-342900" defTabSz="786355">
              <a:spcBef>
                <a:spcPts val="1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064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200" dirty="0"/>
              <a:t>Governments;  </a:t>
            </a:r>
          </a:p>
          <a:p>
            <a:pPr marL="764441" lvl="2" indent="-342900" defTabSz="786355">
              <a:spcBef>
                <a:spcPts val="1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064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200" dirty="0"/>
              <a:t>Corporations; </a:t>
            </a:r>
          </a:p>
          <a:p>
            <a:pPr marL="764441" lvl="2" indent="-342900" defTabSz="786355">
              <a:spcBef>
                <a:spcPts val="1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064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200" dirty="0"/>
              <a:t>Current and former employees; </a:t>
            </a:r>
          </a:p>
          <a:p>
            <a:pPr marL="764441" lvl="2" indent="-342900" defTabSz="786355">
              <a:spcBef>
                <a:spcPts val="1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064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200" dirty="0"/>
              <a:t>Customers, vendors, partners, and consultants; </a:t>
            </a:r>
          </a:p>
          <a:p>
            <a:pPr marL="764441" lvl="2" indent="-342900" defTabSz="786355">
              <a:spcBef>
                <a:spcPts val="1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064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200" dirty="0"/>
              <a:t>Academia and research institutions (through joint research projects, student access to corporate R&amp;D; Ph.D. dissertations, etc.);</a:t>
            </a:r>
          </a:p>
          <a:p>
            <a:pPr marL="764441" lvl="2" indent="-342900" defTabSz="786355">
              <a:spcBef>
                <a:spcPts val="1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064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200" dirty="0"/>
              <a:t>Media;  </a:t>
            </a:r>
          </a:p>
          <a:p>
            <a:pPr marL="764441" lvl="2" indent="-342900" defTabSz="786355">
              <a:spcBef>
                <a:spcPts val="1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064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200" dirty="0"/>
              <a:t>Information brokers, hedge funds and “consultant organizations” in what has been commonly referred to as "insider trading" – not just for stock market manipulation, but black market technology brokering; and</a:t>
            </a:r>
          </a:p>
          <a:p>
            <a:pPr marL="764441" lvl="2" indent="-342900" defTabSz="786355">
              <a:spcBef>
                <a:spcPts val="1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064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200" dirty="0"/>
              <a:t>Other.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413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7100D-8BBD-354C-84FE-91DBDC96B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575" y="681037"/>
            <a:ext cx="10869248" cy="75627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Protecting Corporate Trade Secrets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8DCF8-CB67-2740-9097-97E4FEF0E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172" y="2314936"/>
            <a:ext cx="11968223" cy="4543063"/>
          </a:xfrm>
        </p:spPr>
        <p:txBody>
          <a:bodyPr>
            <a:normAutofit/>
          </a:bodyPr>
          <a:lstStyle/>
          <a:p>
            <a:pPr marL="342900" indent="-342900" defTabSz="914366">
              <a:lnSpc>
                <a:spcPct val="90000"/>
              </a:lnSpc>
              <a:spcBef>
                <a:spcPts val="300"/>
              </a:spcBef>
              <a:buSzTx/>
              <a:buFont typeface="Wingdings" pitchFamily="2" charset="2"/>
              <a:buChar char="q"/>
              <a:defRPr sz="2200" b="1">
                <a:uFill>
                  <a:solidFill>
                    <a:srgbClr val="000000"/>
                  </a:solidFill>
                </a:uFill>
                <a:latin typeface="Adobe Heiti Std R"/>
                <a:ea typeface="Adobe Heiti Std R"/>
                <a:cs typeface="Adobe Heiti Std R"/>
                <a:sym typeface="Adobe Heiti Std R"/>
              </a:defRPr>
            </a:pPr>
            <a:r>
              <a:rPr lang="en-US" dirty="0"/>
              <a:t>Examples of confidential information misappropriated from high-tech manufacturing include:</a:t>
            </a:r>
            <a:endParaRPr lang="en-US" sz="2500" dirty="0">
              <a:latin typeface="Perpetua"/>
              <a:ea typeface="Perpetua"/>
              <a:cs typeface="Perpetua"/>
              <a:sym typeface="Perpetua"/>
            </a:endParaRPr>
          </a:p>
          <a:p>
            <a:pPr marL="610782" lvl="1" indent="-342900" defTabSz="914366">
              <a:lnSpc>
                <a:spcPct val="90000"/>
              </a:lnSpc>
              <a:spcBef>
                <a:spcPts val="300"/>
              </a:spcBef>
              <a:buClr>
                <a:srgbClr val="D34817"/>
              </a:buClr>
              <a:buSzPct val="85000"/>
              <a:buFont typeface="Wingdings" pitchFamily="2" charset="2"/>
              <a:buChar char="v"/>
              <a:defRPr sz="22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dirty="0"/>
              <a:t>Complete process steps;</a:t>
            </a:r>
            <a:endParaRPr lang="en-US" sz="2500" dirty="0">
              <a:latin typeface="Perpetua"/>
              <a:ea typeface="Perpetua"/>
              <a:cs typeface="Perpetua"/>
              <a:sym typeface="Perpetua"/>
            </a:endParaRPr>
          </a:p>
          <a:p>
            <a:pPr marL="610782" lvl="1" indent="-342900" defTabSz="914366">
              <a:lnSpc>
                <a:spcPct val="90000"/>
              </a:lnSpc>
              <a:spcBef>
                <a:spcPts val="300"/>
              </a:spcBef>
              <a:buClr>
                <a:srgbClr val="D34817"/>
              </a:buClr>
              <a:buSzPct val="85000"/>
              <a:buFont typeface="Wingdings" pitchFamily="2" charset="2"/>
              <a:buChar char="v"/>
              <a:defRPr sz="22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dirty="0"/>
              <a:t>Trade secrets underlying patent applications;</a:t>
            </a:r>
            <a:endParaRPr lang="en-US" sz="2500" dirty="0">
              <a:latin typeface="Perpetua"/>
              <a:ea typeface="Perpetua"/>
              <a:cs typeface="Perpetua"/>
              <a:sym typeface="Perpetua"/>
            </a:endParaRPr>
          </a:p>
          <a:p>
            <a:pPr marL="610782" lvl="1" indent="-342900" defTabSz="914366">
              <a:lnSpc>
                <a:spcPct val="90000"/>
              </a:lnSpc>
              <a:spcBef>
                <a:spcPts val="300"/>
              </a:spcBef>
              <a:buClr>
                <a:srgbClr val="D34817"/>
              </a:buClr>
              <a:buSzPct val="85000"/>
              <a:buFont typeface="Wingdings" pitchFamily="2" charset="2"/>
              <a:buChar char="v"/>
              <a:defRPr sz="22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dirty="0"/>
              <a:t>Invention disclosures;</a:t>
            </a:r>
            <a:endParaRPr lang="en-US" sz="2500" dirty="0">
              <a:latin typeface="Perpetua"/>
              <a:ea typeface="Perpetua"/>
              <a:cs typeface="Perpetua"/>
              <a:sym typeface="Perpetua"/>
            </a:endParaRPr>
          </a:p>
          <a:p>
            <a:pPr marL="610782" lvl="1" indent="-342900" defTabSz="914366">
              <a:lnSpc>
                <a:spcPct val="90000"/>
              </a:lnSpc>
              <a:spcBef>
                <a:spcPts val="300"/>
              </a:spcBef>
              <a:buClr>
                <a:srgbClr val="D34817"/>
              </a:buClr>
              <a:buSzPct val="85000"/>
              <a:buFont typeface="Wingdings" pitchFamily="2" charset="2"/>
              <a:buChar char="v"/>
              <a:defRPr sz="22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dirty="0"/>
              <a:t>Trial and error results (showing mistakes made);</a:t>
            </a:r>
            <a:endParaRPr lang="en-US" sz="2500" dirty="0">
              <a:latin typeface="Perpetua"/>
              <a:ea typeface="Perpetua"/>
              <a:cs typeface="Perpetua"/>
              <a:sym typeface="Perpetua"/>
            </a:endParaRPr>
          </a:p>
          <a:p>
            <a:pPr marL="610782" lvl="1" indent="-342900" defTabSz="914366">
              <a:lnSpc>
                <a:spcPct val="90000"/>
              </a:lnSpc>
              <a:spcBef>
                <a:spcPts val="300"/>
              </a:spcBef>
              <a:buClr>
                <a:srgbClr val="D34817"/>
              </a:buClr>
              <a:buSzPct val="85000"/>
              <a:buFont typeface="Wingdings" pitchFamily="2" charset="2"/>
              <a:buChar char="v"/>
              <a:defRPr sz="22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dirty="0"/>
              <a:t>Information relating to tech transfer from mother facility to other facilities/plants;</a:t>
            </a:r>
            <a:endParaRPr lang="en-US" sz="2500" dirty="0">
              <a:latin typeface="Perpetua"/>
              <a:ea typeface="Perpetua"/>
              <a:cs typeface="Perpetua"/>
              <a:sym typeface="Perpetua"/>
            </a:endParaRPr>
          </a:p>
          <a:p>
            <a:pPr marL="567250" lvl="1" indent="-342900" defTabSz="914366">
              <a:lnSpc>
                <a:spcPct val="90000"/>
              </a:lnSpc>
              <a:spcBef>
                <a:spcPts val="2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2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dirty="0"/>
              <a:t>QR info;</a:t>
            </a:r>
            <a:endParaRPr lang="en-US" sz="2300" dirty="0">
              <a:latin typeface="Perpetua"/>
              <a:ea typeface="Perpetua"/>
              <a:cs typeface="Perpetua"/>
              <a:sym typeface="Perpetua"/>
            </a:endParaRPr>
          </a:p>
          <a:p>
            <a:pPr marL="567250" lvl="1" indent="-342900" defTabSz="914366">
              <a:lnSpc>
                <a:spcPct val="90000"/>
              </a:lnSpc>
              <a:spcBef>
                <a:spcPts val="2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2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dirty="0"/>
              <a:t>Employee names, organizational charts, contact information;</a:t>
            </a:r>
            <a:endParaRPr lang="en-US" sz="2300" dirty="0">
              <a:latin typeface="Perpetua"/>
              <a:ea typeface="Perpetua"/>
              <a:cs typeface="Perpetua"/>
              <a:sym typeface="Perpetua"/>
            </a:endParaRPr>
          </a:p>
          <a:p>
            <a:pPr marL="567250" lvl="1" indent="-342900" defTabSz="914366">
              <a:lnSpc>
                <a:spcPct val="90000"/>
              </a:lnSpc>
              <a:spcBef>
                <a:spcPts val="2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2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dirty="0"/>
              <a:t>Customer information, including customer product specs;</a:t>
            </a:r>
            <a:endParaRPr lang="en-US" sz="2300" dirty="0">
              <a:latin typeface="Perpetua"/>
              <a:ea typeface="Perpetua"/>
              <a:cs typeface="Perpetua"/>
              <a:sym typeface="Perpetua"/>
            </a:endParaRPr>
          </a:p>
          <a:p>
            <a:pPr marL="567250" lvl="1" indent="-342900" defTabSz="914366">
              <a:lnSpc>
                <a:spcPct val="90000"/>
              </a:lnSpc>
              <a:spcBef>
                <a:spcPts val="2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2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dirty="0"/>
              <a:t>Corporate policies and procedures;</a:t>
            </a:r>
            <a:endParaRPr lang="en-US" sz="2300" dirty="0">
              <a:latin typeface="Perpetua"/>
              <a:ea typeface="Perpetua"/>
              <a:cs typeface="Perpetua"/>
              <a:sym typeface="Perpetua"/>
            </a:endParaRPr>
          </a:p>
          <a:p>
            <a:pPr marL="567250" lvl="1" indent="-342900" defTabSz="914366">
              <a:lnSpc>
                <a:spcPct val="90000"/>
              </a:lnSpc>
              <a:spcBef>
                <a:spcPts val="2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2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dirty="0"/>
              <a:t>Facility/manufacturing plant designs and layouts; and </a:t>
            </a:r>
            <a:endParaRPr lang="en-US" sz="2300" dirty="0">
              <a:latin typeface="Perpetua"/>
              <a:ea typeface="Perpetua"/>
              <a:cs typeface="Perpetua"/>
              <a:sym typeface="Perpetua"/>
            </a:endParaRPr>
          </a:p>
          <a:p>
            <a:pPr marL="567250" lvl="1" indent="-342900" defTabSz="914366">
              <a:lnSpc>
                <a:spcPct val="90000"/>
              </a:lnSpc>
              <a:spcBef>
                <a:spcPts val="2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2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dirty="0"/>
              <a:t>Manufacturing equipment designs and layouts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726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D1E05-CB0E-924A-9939-61D9E07AC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681037"/>
            <a:ext cx="10869248" cy="83729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Protecting Corporate Trade Secrets,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93AC7-6D00-1C40-BB1D-3726CC1E8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343" y="2576513"/>
            <a:ext cx="11667281" cy="4148378"/>
          </a:xfrm>
        </p:spPr>
        <p:txBody>
          <a:bodyPr>
            <a:normAutofit lnSpcReduction="10000"/>
          </a:bodyPr>
          <a:lstStyle/>
          <a:p>
            <a:pPr marL="342900" indent="-342900" defTabSz="914366">
              <a:lnSpc>
                <a:spcPct val="90000"/>
              </a:lnSpc>
              <a:spcBef>
                <a:spcPts val="300"/>
              </a:spcBef>
              <a:buSzTx/>
              <a:buFont typeface="Wingdings" pitchFamily="2" charset="2"/>
              <a:buChar char="q"/>
              <a:defRPr sz="2200" b="1">
                <a:uFill>
                  <a:solidFill>
                    <a:srgbClr val="000000"/>
                  </a:solidFill>
                </a:uFill>
                <a:latin typeface="Perpetua"/>
                <a:ea typeface="Perpetua"/>
                <a:cs typeface="Perpetua"/>
                <a:sym typeface="Perpetua"/>
              </a:defRPr>
            </a:pPr>
            <a:r>
              <a:rPr lang="en-US" dirty="0"/>
              <a:t>All companies, whether small, medium or large, should create basic/tailored measures to protect their confidential and other proprietary information, including: </a:t>
            </a:r>
            <a:endParaRPr lang="en-US" sz="2600" dirty="0"/>
          </a:p>
          <a:p>
            <a:pPr marL="567250" lvl="1" indent="-342900" defTabSz="914366">
              <a:lnSpc>
                <a:spcPct val="90000"/>
              </a:lnSpc>
              <a:spcBef>
                <a:spcPts val="2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Establishing a robust ethics code;</a:t>
            </a:r>
            <a:endParaRPr lang="en-US" sz="2400" dirty="0">
              <a:latin typeface="Times New Roman" panose="02020603050405020304" pitchFamily="18" charset="0"/>
              <a:ea typeface="Perpetua"/>
              <a:cs typeface="Times New Roman" panose="02020603050405020304" pitchFamily="18" charset="0"/>
              <a:sym typeface="Perpetua"/>
            </a:endParaRPr>
          </a:p>
          <a:p>
            <a:pPr marL="567250" lvl="1" indent="-342900" defTabSz="914366">
              <a:lnSpc>
                <a:spcPct val="90000"/>
              </a:lnSpc>
              <a:spcBef>
                <a:spcPts val="2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Establishing customized trade secret policy and procedures;</a:t>
            </a:r>
          </a:p>
          <a:p>
            <a:pPr marL="567250" lvl="1" indent="-342900" defTabSz="914366">
              <a:lnSpc>
                <a:spcPct val="90000"/>
              </a:lnSpc>
              <a:spcBef>
                <a:spcPts val="2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Installing [sophisticated] IT systems and software with advanced monitoring and tracking capabilities; </a:t>
            </a:r>
          </a:p>
          <a:p>
            <a:pPr marL="567250" lvl="1" indent="-342900" defTabSz="914366">
              <a:lnSpc>
                <a:spcPct val="90000"/>
              </a:lnSpc>
              <a:spcBef>
                <a:spcPts val="2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Establishing and enforce strict controls over removable storage media; </a:t>
            </a:r>
          </a:p>
          <a:p>
            <a:pPr marL="567250" lvl="1" indent="-342900" defTabSz="914366">
              <a:lnSpc>
                <a:spcPct val="90000"/>
              </a:lnSpc>
              <a:spcBef>
                <a:spcPts val="2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Imposing [significant] restrictions on the ability of employees, vendors and suppliers to freely print, copy and distribute proprietary information; </a:t>
            </a:r>
          </a:p>
          <a:p>
            <a:pPr marL="567250" lvl="1" indent="-342900" defTabSz="914366">
              <a:lnSpc>
                <a:spcPct val="90000"/>
              </a:lnSpc>
              <a:spcBef>
                <a:spcPts val="2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Imposing controls over employee, vendor and supplier external Internet/web access </a:t>
            </a:r>
          </a:p>
          <a:p>
            <a:pPr marL="567250" lvl="1" indent="-342900" defTabSz="914366">
              <a:lnSpc>
                <a:spcPct val="90000"/>
              </a:lnSpc>
              <a:spcBef>
                <a:spcPts val="2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Proper classification and disposal of proprietary information; and</a:t>
            </a:r>
          </a:p>
          <a:p>
            <a:pPr marL="567250" lvl="1" indent="-342900" defTabSz="914366">
              <a:lnSpc>
                <a:spcPct val="90000"/>
              </a:lnSpc>
              <a:spcBef>
                <a:spcPts val="2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0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Creating strong NDA/confidentiality agreements, process and database with all customers, vendors, supplier and key employees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256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2306E-F3AA-0340-B79F-44E7EC243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681037"/>
            <a:ext cx="10869248" cy="72154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Protecting Corporate Trade Secrets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page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A7785-93E3-1C4D-93C3-93F8622EA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195" y="2576513"/>
            <a:ext cx="11168605" cy="4113654"/>
          </a:xfrm>
        </p:spPr>
        <p:txBody>
          <a:bodyPr>
            <a:normAutofit fontScale="92500"/>
          </a:bodyPr>
          <a:lstStyle/>
          <a:p>
            <a:pPr marL="338651" indent="-342900" algn="just" defTabSz="914366">
              <a:lnSpc>
                <a:spcPct val="90000"/>
              </a:lnSpc>
              <a:spcBef>
                <a:spcPts val="200"/>
              </a:spcBef>
              <a:buClr>
                <a:srgbClr val="9B2D1F"/>
              </a:buClr>
              <a:buSzPct val="85000"/>
              <a:buFont typeface="Wingdings" pitchFamily="2" charset="2"/>
              <a:buChar char="q"/>
              <a:defRPr sz="22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Tailored measures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continued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795851" lvl="2" indent="-342900" algn="just" defTabSz="914366">
              <a:lnSpc>
                <a:spcPct val="90000"/>
              </a:lnSpc>
              <a:spcBef>
                <a:spcPts val="2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2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Restricted access to proprietary information on a “need to know” basis only</a:t>
            </a:r>
          </a:p>
          <a:p>
            <a:pPr marL="795851" lvl="2" indent="-342900" algn="just" defTabSz="914366">
              <a:lnSpc>
                <a:spcPct val="90000"/>
              </a:lnSpc>
              <a:spcBef>
                <a:spcPts val="2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2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employee on-boarding and off-boarding policy and procedures</a:t>
            </a:r>
          </a:p>
          <a:p>
            <a:pPr marL="795851" lvl="2" indent="-342900" algn="just" defTabSz="914366">
              <a:lnSpc>
                <a:spcPct val="90000"/>
              </a:lnSpc>
              <a:spcBef>
                <a:spcPts val="2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2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Enhanced training throughout the entire company, some of which should be mandatory for all employees, including an </a:t>
            </a:r>
            <a:r>
              <a:rPr 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-Learning course on trade secret protection: </a:t>
            </a:r>
            <a:endParaRPr lang="en-US" sz="2200" dirty="0">
              <a:latin typeface="Times New Roman" panose="02020603050405020304" pitchFamily="18" charset="0"/>
              <a:ea typeface="Perpetua"/>
              <a:cs typeface="Times New Roman" panose="02020603050405020304" pitchFamily="18" charset="0"/>
              <a:sym typeface="Perpetua"/>
            </a:endParaRPr>
          </a:p>
          <a:p>
            <a:pPr marL="1160397" lvl="4" indent="-285750" algn="just" defTabSz="914366">
              <a:lnSpc>
                <a:spcPct val="90000"/>
              </a:lnSpc>
              <a:spcBef>
                <a:spcPts val="200"/>
              </a:spcBef>
              <a:buClr>
                <a:srgbClr val="E6B1AB"/>
              </a:buClr>
              <a:buSzPct val="85000"/>
              <a:buFont typeface="Wingdings" pitchFamily="2" charset="2"/>
              <a:buChar char="Ø"/>
              <a:defRPr sz="1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of trade secret (including its key elements and the relevant laws)</a:t>
            </a:r>
            <a:endParaRPr lang="en-US" sz="2200" dirty="0">
              <a:latin typeface="Times New Roman" panose="02020603050405020304" pitchFamily="18" charset="0"/>
              <a:ea typeface="Perpetua"/>
              <a:cs typeface="Times New Roman" panose="02020603050405020304" pitchFamily="18" charset="0"/>
              <a:sym typeface="Perpetua"/>
            </a:endParaRPr>
          </a:p>
          <a:p>
            <a:pPr marL="1160397" lvl="4" indent="-285750" algn="just" defTabSz="914366">
              <a:lnSpc>
                <a:spcPct val="90000"/>
              </a:lnSpc>
              <a:spcBef>
                <a:spcPts val="200"/>
              </a:spcBef>
              <a:buClr>
                <a:srgbClr val="E6B1AB"/>
              </a:buClr>
              <a:buSzPct val="85000"/>
              <a:buFont typeface="Wingdings" pitchFamily="2" charset="2"/>
              <a:buChar char="Ø"/>
              <a:defRPr sz="1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worldwide threat of industrial espionage and the serious damages and impacts caused</a:t>
            </a:r>
            <a:endParaRPr lang="en-US" sz="2200" dirty="0">
              <a:latin typeface="Times New Roman" panose="02020603050405020304" pitchFamily="18" charset="0"/>
              <a:ea typeface="Perpetua"/>
              <a:cs typeface="Times New Roman" panose="02020603050405020304" pitchFamily="18" charset="0"/>
              <a:sym typeface="Perpetua"/>
            </a:endParaRPr>
          </a:p>
          <a:p>
            <a:pPr marL="1160397" lvl="4" indent="-285750" algn="just" defTabSz="914366">
              <a:lnSpc>
                <a:spcPct val="90000"/>
              </a:lnSpc>
              <a:spcBef>
                <a:spcPts val="200"/>
              </a:spcBef>
              <a:buClr>
                <a:srgbClr val="E6B1AB"/>
              </a:buClr>
              <a:buSzPct val="85000"/>
              <a:buFont typeface="Wingdings" pitchFamily="2" charset="2"/>
              <a:buChar char="Ø"/>
              <a:defRPr sz="1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new employees should know about trade secrets </a:t>
            </a:r>
            <a:endParaRPr lang="en-US" sz="2200" dirty="0">
              <a:latin typeface="Times New Roman" panose="02020603050405020304" pitchFamily="18" charset="0"/>
              <a:ea typeface="Perpetua"/>
              <a:cs typeface="Times New Roman" panose="02020603050405020304" pitchFamily="18" charset="0"/>
              <a:sym typeface="Perpetua"/>
            </a:endParaRPr>
          </a:p>
          <a:p>
            <a:pPr marL="1160397" lvl="4" indent="-285750" algn="just" defTabSz="914366">
              <a:lnSpc>
                <a:spcPct val="90000"/>
              </a:lnSpc>
              <a:spcBef>
                <a:spcPts val="200"/>
              </a:spcBef>
              <a:buClr>
                <a:srgbClr val="E6B1AB"/>
              </a:buClr>
              <a:buSzPct val="85000"/>
              <a:buFont typeface="Wingdings" pitchFamily="2" charset="2"/>
              <a:buChar char="Ø"/>
              <a:defRPr sz="1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departing employees should know about their trade secret obligations </a:t>
            </a:r>
            <a:endParaRPr lang="en-US" sz="2200" dirty="0">
              <a:latin typeface="Times New Roman" panose="02020603050405020304" pitchFamily="18" charset="0"/>
              <a:ea typeface="Perpetua"/>
              <a:cs typeface="Times New Roman" panose="02020603050405020304" pitchFamily="18" charset="0"/>
              <a:sym typeface="Perpetua"/>
            </a:endParaRPr>
          </a:p>
          <a:p>
            <a:pPr marL="1160397" lvl="4" indent="-285750" algn="just" defTabSz="914366">
              <a:lnSpc>
                <a:spcPct val="90000"/>
              </a:lnSpc>
              <a:spcBef>
                <a:spcPts val="200"/>
              </a:spcBef>
              <a:buClr>
                <a:srgbClr val="E6B1AB"/>
              </a:buClr>
              <a:buSzPct val="85000"/>
              <a:buFont typeface="Wingdings" pitchFamily="2" charset="2"/>
              <a:buChar char="Ø"/>
              <a:defRPr sz="1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consequence of violating trade secret laws; and </a:t>
            </a:r>
            <a:endParaRPr lang="en-US" sz="2200" dirty="0">
              <a:latin typeface="Times New Roman" panose="02020603050405020304" pitchFamily="18" charset="0"/>
              <a:ea typeface="Perpetua"/>
              <a:cs typeface="Times New Roman" panose="02020603050405020304" pitchFamily="18" charset="0"/>
              <a:sym typeface="Perpetua"/>
            </a:endParaRPr>
          </a:p>
          <a:p>
            <a:pPr marL="1160397" lvl="4" indent="-285750" algn="just" defTabSz="914366">
              <a:lnSpc>
                <a:spcPct val="90000"/>
              </a:lnSpc>
              <a:spcBef>
                <a:spcPts val="200"/>
              </a:spcBef>
              <a:buClr>
                <a:srgbClr val="E6B1AB"/>
              </a:buClr>
              <a:buSzPct val="85000"/>
              <a:buFont typeface="Wingdings" pitchFamily="2" charset="2"/>
              <a:buChar char="Ø"/>
              <a:defRPr sz="18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Enhanced penalties for violation of corporate policies and procedures, including possible termination and criminal action by local authorities. </a:t>
            </a:r>
            <a:endParaRPr lang="en-US" sz="2200" dirty="0">
              <a:latin typeface="Times New Roman" panose="02020603050405020304" pitchFamily="18" charset="0"/>
              <a:ea typeface="Perpetua"/>
              <a:cs typeface="Times New Roman" panose="02020603050405020304" pitchFamily="18" charset="0"/>
              <a:sym typeface="Perpetua"/>
            </a:endParaRPr>
          </a:p>
          <a:p>
            <a:pPr marL="795851" lvl="2" indent="-342900" algn="just" defTabSz="914366">
              <a:lnSpc>
                <a:spcPct val="90000"/>
              </a:lnSpc>
              <a:spcBef>
                <a:spcPts val="200"/>
              </a:spcBef>
              <a:buClr>
                <a:srgbClr val="9B2D1F"/>
              </a:buClr>
              <a:buSzPct val="85000"/>
              <a:buFont typeface="Wingdings" pitchFamily="2" charset="2"/>
              <a:buChar char="v"/>
              <a:defRPr sz="22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and maintain an internal trade secret database.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685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518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ChangeArrowheads="1"/>
          </p:cNvSpPr>
          <p:nvPr/>
        </p:nvSpPr>
        <p:spPr bwMode="auto">
          <a:xfrm>
            <a:off x="2925564" y="930661"/>
            <a:ext cx="1419225" cy="6037262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b="0">
              <a:latin typeface="Times New Roman" charset="0"/>
            </a:endParaRPr>
          </a:p>
        </p:txBody>
      </p:sp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3886200" y="1219200"/>
            <a:ext cx="1423988" cy="3111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</a:ln>
        </p:spPr>
        <p:txBody>
          <a:bodyPr lIns="18000" tIns="36000" rIns="18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en-US" sz="800">
              <a:latin typeface="Times New Roman" charset="0"/>
            </a:endParaRPr>
          </a:p>
        </p:txBody>
      </p:sp>
      <p:sp>
        <p:nvSpPr>
          <p:cNvPr id="5123" name="Rectangle 13"/>
          <p:cNvSpPr>
            <a:spLocks noChangeArrowheads="1"/>
          </p:cNvSpPr>
          <p:nvPr/>
        </p:nvSpPr>
        <p:spPr bwMode="auto">
          <a:xfrm>
            <a:off x="5893709" y="930661"/>
            <a:ext cx="1501086" cy="5786316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kumimoji="0" lang="en-US" altLang="en-US" sz="1400">
              <a:latin typeface="Times New Roman" charset="0"/>
            </a:endParaRPr>
          </a:p>
        </p:txBody>
      </p:sp>
      <p:sp>
        <p:nvSpPr>
          <p:cNvPr id="5125" name="Text Box 15"/>
          <p:cNvSpPr txBox="1">
            <a:spLocks noChangeArrowheads="1"/>
          </p:cNvSpPr>
          <p:nvPr/>
        </p:nvSpPr>
        <p:spPr bwMode="auto">
          <a:xfrm>
            <a:off x="1074737" y="4575252"/>
            <a:ext cx="1439863" cy="381000"/>
          </a:xfrm>
          <a:prstGeom prst="rect">
            <a:avLst/>
          </a:prstGeom>
          <a:solidFill>
            <a:srgbClr val="33CC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>
                <a:latin typeface="Times New Roman" charset="0"/>
              </a:rPr>
              <a:t>Well Developed</a:t>
            </a:r>
          </a:p>
        </p:txBody>
      </p:sp>
      <p:sp>
        <p:nvSpPr>
          <p:cNvPr id="5126" name="Text Box 16"/>
          <p:cNvSpPr txBox="1">
            <a:spLocks noChangeArrowheads="1"/>
          </p:cNvSpPr>
          <p:nvPr/>
        </p:nvSpPr>
        <p:spPr bwMode="auto">
          <a:xfrm>
            <a:off x="1093368" y="5667296"/>
            <a:ext cx="1439863" cy="4572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>
                <a:solidFill>
                  <a:schemeClr val="bg1"/>
                </a:solidFill>
                <a:latin typeface="Times New Roman" charset="0"/>
              </a:rPr>
              <a:t>Lacking or Immature</a:t>
            </a:r>
          </a:p>
        </p:txBody>
      </p:sp>
      <p:sp>
        <p:nvSpPr>
          <p:cNvPr id="5127" name="Text Box 17"/>
          <p:cNvSpPr txBox="1">
            <a:spLocks noChangeArrowheads="1"/>
          </p:cNvSpPr>
          <p:nvPr/>
        </p:nvSpPr>
        <p:spPr bwMode="auto">
          <a:xfrm>
            <a:off x="1074737" y="5083174"/>
            <a:ext cx="1439863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>
                <a:latin typeface="Times New Roman" charset="0"/>
              </a:rPr>
              <a:t>Basic structure , but not well-developed</a:t>
            </a:r>
            <a:endParaRPr kumimoji="0" lang="en-US" altLang="zh-TW" sz="800">
              <a:latin typeface="Times New Roman" charset="0"/>
            </a:endParaRPr>
          </a:p>
        </p:txBody>
      </p:sp>
      <p:sp>
        <p:nvSpPr>
          <p:cNvPr id="5128" name="Text Box 21"/>
          <p:cNvSpPr txBox="1">
            <a:spLocks noChangeArrowheads="1"/>
          </p:cNvSpPr>
          <p:nvPr/>
        </p:nvSpPr>
        <p:spPr bwMode="auto">
          <a:xfrm>
            <a:off x="2662238" y="1435101"/>
            <a:ext cx="184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500">
              <a:latin typeface="Times New Roman" charset="0"/>
            </a:endParaRPr>
          </a:p>
        </p:txBody>
      </p:sp>
      <p:sp>
        <p:nvSpPr>
          <p:cNvPr id="5129" name="Text Box 24"/>
          <p:cNvSpPr txBox="1">
            <a:spLocks noChangeAspect="1" noChangeArrowheads="1"/>
          </p:cNvSpPr>
          <p:nvPr/>
        </p:nvSpPr>
        <p:spPr bwMode="auto">
          <a:xfrm>
            <a:off x="4345793" y="926450"/>
            <a:ext cx="1593840" cy="5159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lIns="18000" tIns="36000" rIns="18000" bIns="36000" anchor="ctr">
            <a:spAutoFit/>
          </a:bodyPr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solidFill>
                  <a:srgbClr val="3333CC"/>
                </a:solidFill>
                <a:latin typeface="Times New Roman" charset="0"/>
              </a:rPr>
              <a:t>Trade Secret Management 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solidFill>
                  <a:srgbClr val="3333CC"/>
                </a:solidFill>
                <a:latin typeface="Times New Roman" charset="0"/>
              </a:rPr>
              <a:t>Elements</a:t>
            </a:r>
          </a:p>
        </p:txBody>
      </p:sp>
      <p:sp>
        <p:nvSpPr>
          <p:cNvPr id="5130" name="Text Box 26"/>
          <p:cNvSpPr txBox="1">
            <a:spLocks noChangeAspect="1" noChangeArrowheads="1"/>
          </p:cNvSpPr>
          <p:nvPr/>
        </p:nvSpPr>
        <p:spPr bwMode="auto">
          <a:xfrm>
            <a:off x="6020596" y="932018"/>
            <a:ext cx="1341635" cy="3651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lIns="18000" tIns="36000" rIns="18000" bIns="36000" anchor="ctr">
            <a:spAutoFit/>
          </a:bodyPr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solidFill>
                  <a:srgbClr val="3333CC"/>
                </a:solidFill>
                <a:latin typeface="Times New Roman" charset="0"/>
              </a:rPr>
              <a:t>Contract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solidFill>
                  <a:srgbClr val="3333CC"/>
                </a:solidFill>
                <a:latin typeface="Times New Roman" charset="0"/>
              </a:rPr>
              <a:t>Elements</a:t>
            </a:r>
          </a:p>
        </p:txBody>
      </p:sp>
      <p:sp>
        <p:nvSpPr>
          <p:cNvPr id="5131" name="Text Box 30"/>
          <p:cNvSpPr txBox="1">
            <a:spLocks noChangeArrowheads="1"/>
          </p:cNvSpPr>
          <p:nvPr/>
        </p:nvSpPr>
        <p:spPr bwMode="auto">
          <a:xfrm>
            <a:off x="2918535" y="3836129"/>
            <a:ext cx="1487983" cy="448839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DB0D0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latin typeface="Times New Roman" charset="0"/>
              </a:rPr>
              <a:t>Traditional Trade Secrets</a:t>
            </a:r>
          </a:p>
        </p:txBody>
      </p:sp>
      <p:sp>
        <p:nvSpPr>
          <p:cNvPr id="5132" name="Text Box 32"/>
          <p:cNvSpPr txBox="1">
            <a:spLocks noChangeArrowheads="1"/>
          </p:cNvSpPr>
          <p:nvPr/>
        </p:nvSpPr>
        <p:spPr bwMode="auto">
          <a:xfrm>
            <a:off x="2948183" y="5192443"/>
            <a:ext cx="1439863" cy="32385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solidFill>
                  <a:schemeClr val="bg1"/>
                </a:solidFill>
                <a:latin typeface="Times New Roman" charset="0"/>
              </a:rPr>
              <a:t>Traditional Data Mining</a:t>
            </a:r>
          </a:p>
        </p:txBody>
      </p:sp>
      <p:sp>
        <p:nvSpPr>
          <p:cNvPr id="5133" name="Text Box 33"/>
          <p:cNvSpPr txBox="1">
            <a:spLocks noChangeArrowheads="1"/>
          </p:cNvSpPr>
          <p:nvPr/>
        </p:nvSpPr>
        <p:spPr bwMode="auto">
          <a:xfrm>
            <a:off x="2932711" y="3399846"/>
            <a:ext cx="1514739" cy="448361"/>
          </a:xfrm>
          <a:prstGeom prst="rect">
            <a:avLst/>
          </a:prstGeom>
          <a:gradFill rotWithShape="0">
            <a:gsLst>
              <a:gs pos="0">
                <a:srgbClr val="33CC33"/>
              </a:gs>
              <a:gs pos="100000">
                <a:srgbClr val="FFFF00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latin typeface="Times New Roman" charset="0"/>
              </a:rPr>
              <a:t>Software  </a:t>
            </a:r>
          </a:p>
        </p:txBody>
      </p:sp>
      <p:sp>
        <p:nvSpPr>
          <p:cNvPr id="5134" name="Text Box 34"/>
          <p:cNvSpPr txBox="1">
            <a:spLocks noChangeArrowheads="1"/>
          </p:cNvSpPr>
          <p:nvPr/>
        </p:nvSpPr>
        <p:spPr bwMode="auto">
          <a:xfrm>
            <a:off x="2944514" y="2983852"/>
            <a:ext cx="1485152" cy="461151"/>
          </a:xfrm>
          <a:prstGeom prst="rect">
            <a:avLst/>
          </a:prstGeom>
          <a:solidFill>
            <a:srgbClr val="33CC33"/>
          </a:soli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latin typeface="Times New Roman" charset="0"/>
              </a:rPr>
              <a:t>Traditional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latin typeface="Times New Roman" charset="0"/>
              </a:rPr>
              <a:t>Copyrights</a:t>
            </a:r>
          </a:p>
        </p:txBody>
      </p:sp>
      <p:sp>
        <p:nvSpPr>
          <p:cNvPr id="5135" name="Text Box 35"/>
          <p:cNvSpPr txBox="1">
            <a:spLocks noChangeArrowheads="1"/>
          </p:cNvSpPr>
          <p:nvPr/>
        </p:nvSpPr>
        <p:spPr bwMode="auto">
          <a:xfrm>
            <a:off x="2935094" y="2277134"/>
            <a:ext cx="1487983" cy="352858"/>
          </a:xfrm>
          <a:prstGeom prst="rect">
            <a:avLst/>
          </a:prstGeom>
          <a:solidFill>
            <a:srgbClr val="33CC33"/>
          </a:soli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latin typeface="Times New Roman" charset="0"/>
              </a:rPr>
              <a:t>Patents</a:t>
            </a:r>
          </a:p>
        </p:txBody>
      </p:sp>
      <p:sp>
        <p:nvSpPr>
          <p:cNvPr id="5136" name="Line 36"/>
          <p:cNvSpPr>
            <a:spLocks noChangeShapeType="1"/>
          </p:cNvSpPr>
          <p:nvPr/>
        </p:nvSpPr>
        <p:spPr bwMode="auto">
          <a:xfrm>
            <a:off x="1180521" y="1841363"/>
            <a:ext cx="8456613" cy="0"/>
          </a:xfrm>
          <a:prstGeom prst="line">
            <a:avLst/>
          </a:prstGeom>
          <a:noFill/>
          <a:ln w="9525">
            <a:solidFill>
              <a:srgbClr val="B2B2B2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37" name="Text Box 39"/>
          <p:cNvSpPr txBox="1">
            <a:spLocks noChangeAspect="1" noChangeArrowheads="1"/>
          </p:cNvSpPr>
          <p:nvPr/>
        </p:nvSpPr>
        <p:spPr bwMode="auto">
          <a:xfrm>
            <a:off x="2940641" y="992755"/>
            <a:ext cx="1473995" cy="51590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lIns="18000" tIns="36000" rIns="18000" bIns="36000" anchor="ctr">
            <a:spAutoFit/>
          </a:bodyPr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solidFill>
                  <a:srgbClr val="3333CC"/>
                </a:solidFill>
                <a:latin typeface="Times New Roman" charset="0"/>
              </a:rPr>
              <a:t>IP Development and Enforcement Elements</a:t>
            </a:r>
          </a:p>
        </p:txBody>
      </p:sp>
      <p:sp>
        <p:nvSpPr>
          <p:cNvPr id="5138" name="Text Box 40"/>
          <p:cNvSpPr txBox="1">
            <a:spLocks noChangeAspect="1" noChangeArrowheads="1"/>
          </p:cNvSpPr>
          <p:nvPr/>
        </p:nvSpPr>
        <p:spPr bwMode="auto">
          <a:xfrm>
            <a:off x="7379690" y="869950"/>
            <a:ext cx="1501085" cy="5111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lIns="18000" tIns="36000" rIns="18000" bIns="36000" anchor="ctr">
            <a:spAutoFit/>
          </a:bodyPr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solidFill>
                  <a:srgbClr val="3333CC"/>
                </a:solidFill>
                <a:latin typeface="Times New Roman" charset="0"/>
              </a:rPr>
              <a:t>Information Technology - Security Elements</a:t>
            </a:r>
          </a:p>
        </p:txBody>
      </p:sp>
      <p:sp>
        <p:nvSpPr>
          <p:cNvPr id="5139" name="Rectangle 41"/>
          <p:cNvSpPr>
            <a:spLocks noGrp="1" noChangeArrowheads="1"/>
          </p:cNvSpPr>
          <p:nvPr>
            <p:ph type="title" idx="4294967295"/>
          </p:nvPr>
        </p:nvSpPr>
        <p:spPr>
          <a:xfrm>
            <a:off x="1399182" y="143804"/>
            <a:ext cx="7869636" cy="618984"/>
          </a:xfrm>
          <a:noFill/>
        </p:spPr>
        <p:txBody>
          <a:bodyPr>
            <a:noAutofit/>
          </a:bodyPr>
          <a:lstStyle/>
          <a:p>
            <a:pPr algn="ctr"/>
            <a:r>
              <a:rPr lang="en-US" altLang="zh-TW" sz="28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Corporate Trade Secret Ecosystem</a:t>
            </a:r>
            <a:endParaRPr lang="en-US" altLang="zh-TW" sz="2800" b="1" u="sng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41" name="Text Box 97"/>
          <p:cNvSpPr txBox="1">
            <a:spLocks noChangeArrowheads="1"/>
          </p:cNvSpPr>
          <p:nvPr/>
        </p:nvSpPr>
        <p:spPr bwMode="auto">
          <a:xfrm>
            <a:off x="5334000" y="4800600"/>
            <a:ext cx="143510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en-US" sz="700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5142" name="Text Box 99"/>
          <p:cNvSpPr txBox="1">
            <a:spLocks noChangeArrowheads="1"/>
          </p:cNvSpPr>
          <p:nvPr/>
        </p:nvSpPr>
        <p:spPr bwMode="auto">
          <a:xfrm>
            <a:off x="5334001" y="5562600"/>
            <a:ext cx="1427163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36000" rIns="18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kumimoji="0" lang="en-US" altLang="en-US" sz="800">
              <a:solidFill>
                <a:schemeClr val="tx2"/>
              </a:solidFill>
              <a:latin typeface="Times New Roman" charset="0"/>
            </a:endParaRPr>
          </a:p>
        </p:txBody>
      </p:sp>
      <p:sp>
        <p:nvSpPr>
          <p:cNvPr id="5145" name="Text Box 140"/>
          <p:cNvSpPr txBox="1">
            <a:spLocks noChangeArrowheads="1"/>
          </p:cNvSpPr>
          <p:nvPr/>
        </p:nvSpPr>
        <p:spPr bwMode="auto">
          <a:xfrm>
            <a:off x="4406518" y="1455080"/>
            <a:ext cx="1447800" cy="439009"/>
          </a:xfrm>
          <a:prstGeom prst="rect">
            <a:avLst/>
          </a:prstGeom>
          <a:solidFill>
            <a:srgbClr val="33CC33"/>
          </a:solidFill>
          <a:ln w="12700">
            <a:solidFill>
              <a:srgbClr val="969696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latin typeface="Times New Roman" charset="0"/>
              </a:rPr>
              <a:t>Inventor/IP Assignments to Corporation</a:t>
            </a:r>
          </a:p>
        </p:txBody>
      </p:sp>
      <p:sp>
        <p:nvSpPr>
          <p:cNvPr id="5146" name="Text Box 141"/>
          <p:cNvSpPr txBox="1">
            <a:spLocks noChangeArrowheads="1"/>
          </p:cNvSpPr>
          <p:nvPr/>
        </p:nvSpPr>
        <p:spPr bwMode="auto">
          <a:xfrm>
            <a:off x="4418890" y="4673389"/>
            <a:ext cx="1439862" cy="427844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solidFill>
                  <a:schemeClr val="bg1"/>
                </a:solidFill>
                <a:latin typeface="Times New Roman" charset="0"/>
              </a:rPr>
              <a:t>Employee Non-compete Agreements</a:t>
            </a:r>
          </a:p>
        </p:txBody>
      </p:sp>
      <p:sp>
        <p:nvSpPr>
          <p:cNvPr id="5147" name="Text Box 142"/>
          <p:cNvSpPr txBox="1">
            <a:spLocks noChangeArrowheads="1"/>
          </p:cNvSpPr>
          <p:nvPr/>
        </p:nvSpPr>
        <p:spPr bwMode="auto">
          <a:xfrm>
            <a:off x="4429350" y="3177844"/>
            <a:ext cx="1439863" cy="9144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DB0D0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>
                <a:latin typeface="Times New Roman" charset="0"/>
              </a:rPr>
              <a:t>Employee Hiring, Retention, Exit, post-employment, developing and retaining talent</a:t>
            </a:r>
            <a:r>
              <a:rPr kumimoji="0" lang="en-US" altLang="zh-TW" sz="800">
                <a:latin typeface="Times New Roman" charset="0"/>
              </a:rPr>
              <a:t>.</a:t>
            </a:r>
          </a:p>
        </p:txBody>
      </p:sp>
      <p:sp>
        <p:nvSpPr>
          <p:cNvPr id="5149" name="Text Box 144"/>
          <p:cNvSpPr txBox="1">
            <a:spLocks noChangeArrowheads="1"/>
          </p:cNvSpPr>
          <p:nvPr/>
        </p:nvSpPr>
        <p:spPr bwMode="auto">
          <a:xfrm>
            <a:off x="4419842" y="1910034"/>
            <a:ext cx="1439863" cy="537504"/>
          </a:xfrm>
          <a:prstGeom prst="rect">
            <a:avLst/>
          </a:prstGeom>
          <a:gradFill rotWithShape="0">
            <a:gsLst>
              <a:gs pos="0">
                <a:srgbClr val="33CC33"/>
              </a:gs>
              <a:gs pos="100000">
                <a:srgbClr val="FFFF00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latin typeface="Times New Roman" charset="0"/>
              </a:rPr>
              <a:t>Publication review/ public disclosure Policy</a:t>
            </a:r>
            <a:endParaRPr kumimoji="0" lang="en-US" altLang="zh-TW" sz="800" dirty="0">
              <a:latin typeface="Times New Roman" charset="0"/>
            </a:endParaRPr>
          </a:p>
        </p:txBody>
      </p:sp>
      <p:sp>
        <p:nvSpPr>
          <p:cNvPr id="5150" name="Text Box 145"/>
          <p:cNvSpPr txBox="1">
            <a:spLocks noChangeArrowheads="1"/>
          </p:cNvSpPr>
          <p:nvPr/>
        </p:nvSpPr>
        <p:spPr bwMode="auto">
          <a:xfrm>
            <a:off x="4404854" y="4093252"/>
            <a:ext cx="1439863" cy="604837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DB0D0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latin typeface="Times New Roman" charset="0"/>
              </a:rPr>
              <a:t>Restricted Access to technologies (“need to know”)</a:t>
            </a:r>
          </a:p>
        </p:txBody>
      </p:sp>
      <p:sp>
        <p:nvSpPr>
          <p:cNvPr id="5151" name="Text Box 147"/>
          <p:cNvSpPr txBox="1">
            <a:spLocks noChangeArrowheads="1"/>
          </p:cNvSpPr>
          <p:nvPr/>
        </p:nvSpPr>
        <p:spPr bwMode="auto">
          <a:xfrm>
            <a:off x="2937925" y="1574996"/>
            <a:ext cx="1485152" cy="741151"/>
          </a:xfrm>
          <a:prstGeom prst="rect">
            <a:avLst/>
          </a:prstGeom>
          <a:solidFill>
            <a:srgbClr val="33CC33"/>
          </a:soli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latin typeface="Times New Roman" charset="0"/>
              </a:rPr>
              <a:t>Traditional Innovations and Inventions Processes and Procedures</a:t>
            </a:r>
          </a:p>
        </p:txBody>
      </p:sp>
      <p:sp>
        <p:nvSpPr>
          <p:cNvPr id="5152" name="Text Box 148"/>
          <p:cNvSpPr txBox="1">
            <a:spLocks noChangeArrowheads="1"/>
          </p:cNvSpPr>
          <p:nvPr/>
        </p:nvSpPr>
        <p:spPr bwMode="auto">
          <a:xfrm>
            <a:off x="5904805" y="1282596"/>
            <a:ext cx="1494242" cy="804652"/>
          </a:xfrm>
          <a:prstGeom prst="rect">
            <a:avLst/>
          </a:prstGeom>
          <a:solidFill>
            <a:srgbClr val="33CC33"/>
          </a:soli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latin typeface="Times New Roman" charset="0"/>
              </a:rPr>
              <a:t>Traditional Contract Terms and Conditions</a:t>
            </a:r>
          </a:p>
        </p:txBody>
      </p:sp>
      <p:sp>
        <p:nvSpPr>
          <p:cNvPr id="5153" name="Text Box 149"/>
          <p:cNvSpPr txBox="1">
            <a:spLocks noChangeArrowheads="1"/>
          </p:cNvSpPr>
          <p:nvPr/>
        </p:nvSpPr>
        <p:spPr bwMode="auto">
          <a:xfrm>
            <a:off x="7368768" y="5492904"/>
            <a:ext cx="1551550" cy="76081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solidFill>
                  <a:schemeClr val="bg1"/>
                </a:solidFill>
                <a:latin typeface="Times New Roman" charset="0"/>
              </a:rPr>
              <a:t>Inventory/Mapping intangible assets</a:t>
            </a:r>
            <a:endParaRPr kumimoji="0" lang="en-US" altLang="zh-TW" sz="1200" dirty="0">
              <a:latin typeface="Times New Roman" charset="0"/>
            </a:endParaRPr>
          </a:p>
        </p:txBody>
      </p:sp>
      <p:sp>
        <p:nvSpPr>
          <p:cNvPr id="5154" name="Text Box 150"/>
          <p:cNvSpPr txBox="1">
            <a:spLocks noChangeArrowheads="1"/>
          </p:cNvSpPr>
          <p:nvPr/>
        </p:nvSpPr>
        <p:spPr bwMode="auto">
          <a:xfrm>
            <a:off x="7420935" y="1928813"/>
            <a:ext cx="1477163" cy="400050"/>
          </a:xfrm>
          <a:prstGeom prst="rect">
            <a:avLst/>
          </a:prstGeom>
          <a:gradFill rotWithShape="0">
            <a:gsLst>
              <a:gs pos="0">
                <a:srgbClr val="009900"/>
              </a:gs>
              <a:gs pos="100000">
                <a:srgbClr val="FFFF00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>
                <a:latin typeface="Times New Roman" charset="0"/>
              </a:rPr>
              <a:t>Records retention</a:t>
            </a:r>
          </a:p>
        </p:txBody>
      </p:sp>
      <p:sp>
        <p:nvSpPr>
          <p:cNvPr id="5155" name="Text Box 151"/>
          <p:cNvSpPr txBox="1">
            <a:spLocks noChangeArrowheads="1"/>
          </p:cNvSpPr>
          <p:nvPr/>
        </p:nvSpPr>
        <p:spPr bwMode="auto">
          <a:xfrm>
            <a:off x="7434005" y="2350468"/>
            <a:ext cx="1439863" cy="612713"/>
          </a:xfrm>
          <a:prstGeom prst="rect">
            <a:avLst/>
          </a:prstGeom>
          <a:gradFill rotWithShape="0">
            <a:gsLst>
              <a:gs pos="0">
                <a:srgbClr val="009900"/>
              </a:gs>
              <a:gs pos="100000">
                <a:srgbClr val="FFFF00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zh-TW" altLang="en-US" sz="1200" dirty="0">
                <a:latin typeface="Times New Roman" charset="0"/>
              </a:rPr>
              <a:t>“</a:t>
            </a:r>
            <a:r>
              <a:rPr kumimoji="0" lang="en-US" altLang="zh-TW" sz="1200" dirty="0">
                <a:latin typeface="Times New Roman" charset="0"/>
              </a:rPr>
              <a:t>Clean room</a:t>
            </a:r>
            <a:r>
              <a:rPr kumimoji="0" lang="zh-TW" altLang="en-US" sz="1200" dirty="0">
                <a:latin typeface="Times New Roman" charset="0"/>
              </a:rPr>
              <a:t>”</a:t>
            </a:r>
            <a:r>
              <a:rPr kumimoji="0" lang="en-US" altLang="zh-TW" sz="1200" dirty="0">
                <a:latin typeface="Times New Roman" charset="0"/>
              </a:rPr>
              <a:t> R&amp;D processes &amp; procedures</a:t>
            </a:r>
          </a:p>
        </p:txBody>
      </p:sp>
      <p:sp>
        <p:nvSpPr>
          <p:cNvPr id="5156" name="Text Box 153"/>
          <p:cNvSpPr txBox="1">
            <a:spLocks noChangeArrowheads="1"/>
          </p:cNvSpPr>
          <p:nvPr/>
        </p:nvSpPr>
        <p:spPr bwMode="auto">
          <a:xfrm>
            <a:off x="5893293" y="2096872"/>
            <a:ext cx="1525360" cy="680605"/>
          </a:xfrm>
          <a:prstGeom prst="rect">
            <a:avLst/>
          </a:prstGeom>
          <a:gradFill rotWithShape="0">
            <a:gsLst>
              <a:gs pos="0">
                <a:srgbClr val="009900"/>
              </a:gs>
              <a:gs pos="100000">
                <a:srgbClr val="FFFF00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latin typeface="Times New Roman" charset="0"/>
              </a:rPr>
              <a:t>Licenses &amp; Cross Licenses of Technologies and Traditional IP</a:t>
            </a:r>
          </a:p>
        </p:txBody>
      </p:sp>
      <p:sp>
        <p:nvSpPr>
          <p:cNvPr id="5157" name="Text Box 154"/>
          <p:cNvSpPr txBox="1">
            <a:spLocks noChangeArrowheads="1"/>
          </p:cNvSpPr>
          <p:nvPr/>
        </p:nvSpPr>
        <p:spPr bwMode="auto">
          <a:xfrm>
            <a:off x="7441415" y="2989568"/>
            <a:ext cx="1447800" cy="64566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DB0D0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latin typeface="Times New Roman" charset="0"/>
              </a:rPr>
              <a:t>Use of Third party IP and protection</a:t>
            </a:r>
          </a:p>
        </p:txBody>
      </p:sp>
      <p:sp>
        <p:nvSpPr>
          <p:cNvPr id="5158" name="Text Box 156"/>
          <p:cNvSpPr txBox="1">
            <a:spLocks noChangeArrowheads="1"/>
          </p:cNvSpPr>
          <p:nvPr/>
        </p:nvSpPr>
        <p:spPr bwMode="auto">
          <a:xfrm>
            <a:off x="5893709" y="2792870"/>
            <a:ext cx="1554064" cy="804241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latin typeface="Times New Roman" charset="0"/>
              </a:rPr>
              <a:t>Traditional Contract Management Policies, Process and Procedures</a:t>
            </a:r>
          </a:p>
        </p:txBody>
      </p:sp>
      <p:sp>
        <p:nvSpPr>
          <p:cNvPr id="5159" name="Text Box 158"/>
          <p:cNvSpPr txBox="1">
            <a:spLocks noChangeArrowheads="1"/>
          </p:cNvSpPr>
          <p:nvPr/>
        </p:nvSpPr>
        <p:spPr bwMode="auto">
          <a:xfrm>
            <a:off x="1059734" y="932974"/>
            <a:ext cx="1668463" cy="41957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>
                <a:latin typeface="Times New Roman" charset="0"/>
              </a:rPr>
              <a:t>Key Strategic Elements:</a:t>
            </a:r>
          </a:p>
        </p:txBody>
      </p:sp>
      <p:sp>
        <p:nvSpPr>
          <p:cNvPr id="5160" name="Text Box 159"/>
          <p:cNvSpPr txBox="1">
            <a:spLocks noChangeArrowheads="1"/>
          </p:cNvSpPr>
          <p:nvPr/>
        </p:nvSpPr>
        <p:spPr bwMode="auto">
          <a:xfrm>
            <a:off x="1064307" y="1553848"/>
            <a:ext cx="1592263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>
                <a:latin typeface="Times New Roman" charset="0"/>
              </a:rPr>
              <a:t>Core sub-components:</a:t>
            </a:r>
          </a:p>
        </p:txBody>
      </p:sp>
      <p:sp>
        <p:nvSpPr>
          <p:cNvPr id="5161" name="Text Box 160"/>
          <p:cNvSpPr txBox="1">
            <a:spLocks noChangeArrowheads="1"/>
          </p:cNvSpPr>
          <p:nvPr/>
        </p:nvSpPr>
        <p:spPr bwMode="auto">
          <a:xfrm>
            <a:off x="5863826" y="4193546"/>
            <a:ext cx="1530967" cy="45842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DB0D0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latin typeface="Times New Roman" charset="0"/>
              </a:rPr>
              <a:t>Vendors and suppliers</a:t>
            </a:r>
          </a:p>
        </p:txBody>
      </p:sp>
      <p:sp>
        <p:nvSpPr>
          <p:cNvPr id="5162" name="Text Box 161"/>
          <p:cNvSpPr txBox="1">
            <a:spLocks noChangeArrowheads="1"/>
          </p:cNvSpPr>
          <p:nvPr/>
        </p:nvSpPr>
        <p:spPr bwMode="auto">
          <a:xfrm>
            <a:off x="7356366" y="4800600"/>
            <a:ext cx="1547329" cy="68148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solidFill>
                  <a:schemeClr val="bg1"/>
                </a:solidFill>
                <a:latin typeface="Times New Roman" charset="0"/>
              </a:rPr>
              <a:t>Data mining including email &amp; blog monitoring</a:t>
            </a:r>
          </a:p>
        </p:txBody>
      </p:sp>
      <p:sp>
        <p:nvSpPr>
          <p:cNvPr id="5164" name="Text Box 163"/>
          <p:cNvSpPr txBox="1">
            <a:spLocks noChangeArrowheads="1"/>
          </p:cNvSpPr>
          <p:nvPr/>
        </p:nvSpPr>
        <p:spPr bwMode="auto">
          <a:xfrm>
            <a:off x="7410142" y="1349683"/>
            <a:ext cx="1424515" cy="588512"/>
          </a:xfrm>
          <a:prstGeom prst="rect">
            <a:avLst/>
          </a:prstGeom>
          <a:solidFill>
            <a:srgbClr val="33CC33"/>
          </a:soli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000" dirty="0">
                <a:latin typeface="Times New Roman" charset="0"/>
              </a:rPr>
              <a:t>Basic IT Systems and protections</a:t>
            </a:r>
          </a:p>
        </p:txBody>
      </p:sp>
      <p:sp>
        <p:nvSpPr>
          <p:cNvPr id="5165" name="Text Box 165"/>
          <p:cNvSpPr txBox="1">
            <a:spLocks noChangeArrowheads="1"/>
          </p:cNvSpPr>
          <p:nvPr/>
        </p:nvSpPr>
        <p:spPr bwMode="auto">
          <a:xfrm>
            <a:off x="1074737" y="4035425"/>
            <a:ext cx="1439863" cy="323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latin typeface="Times New Roman" charset="0"/>
              </a:rPr>
              <a:t>Color Key:</a:t>
            </a:r>
            <a:r>
              <a:rPr kumimoji="0" lang="en-US" altLang="zh-TW" sz="800" dirty="0">
                <a:latin typeface="Times New Roman" charset="0"/>
              </a:rPr>
              <a:t> </a:t>
            </a:r>
          </a:p>
        </p:txBody>
      </p:sp>
      <p:sp>
        <p:nvSpPr>
          <p:cNvPr id="5166" name="Text Box 167"/>
          <p:cNvSpPr txBox="1">
            <a:spLocks noChangeArrowheads="1"/>
          </p:cNvSpPr>
          <p:nvPr/>
        </p:nvSpPr>
        <p:spPr bwMode="auto">
          <a:xfrm>
            <a:off x="4437687" y="6427204"/>
            <a:ext cx="1485155" cy="43701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solidFill>
                  <a:schemeClr val="bg1"/>
                </a:solidFill>
                <a:latin typeface="Times New Roman" charset="0"/>
              </a:rPr>
              <a:t>Subsidiary and Affiliate</a:t>
            </a:r>
            <a:r>
              <a:rPr kumimoji="0" lang="en-US" altLang="zh-TW" sz="1200" dirty="0">
                <a:solidFill>
                  <a:schemeClr val="tx2"/>
                </a:solidFill>
                <a:latin typeface="Times New Roman" charset="0"/>
              </a:rPr>
              <a:t> </a:t>
            </a:r>
            <a:r>
              <a:rPr kumimoji="0" lang="en-US" altLang="zh-TW" sz="1200" dirty="0">
                <a:solidFill>
                  <a:schemeClr val="bg1"/>
                </a:solidFill>
                <a:latin typeface="Times New Roman" charset="0"/>
              </a:rPr>
              <a:t>Alignment</a:t>
            </a:r>
          </a:p>
        </p:txBody>
      </p:sp>
      <p:sp>
        <p:nvSpPr>
          <p:cNvPr id="5167" name="Text Box 168"/>
          <p:cNvSpPr txBox="1">
            <a:spLocks noChangeArrowheads="1"/>
          </p:cNvSpPr>
          <p:nvPr/>
        </p:nvSpPr>
        <p:spPr bwMode="auto">
          <a:xfrm>
            <a:off x="5904822" y="5517651"/>
            <a:ext cx="1439863" cy="38100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DB0D0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latin typeface="Times New Roman" charset="0"/>
              </a:rPr>
              <a:t>Subsidiary and Affiliate Alignment</a:t>
            </a:r>
          </a:p>
        </p:txBody>
      </p:sp>
      <p:sp>
        <p:nvSpPr>
          <p:cNvPr id="5168" name="Text Box 169"/>
          <p:cNvSpPr txBox="1">
            <a:spLocks noChangeArrowheads="1"/>
          </p:cNvSpPr>
          <p:nvPr/>
        </p:nvSpPr>
        <p:spPr bwMode="auto">
          <a:xfrm>
            <a:off x="7377928" y="6253717"/>
            <a:ext cx="1534806" cy="577153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>
                <a:solidFill>
                  <a:schemeClr val="bg1"/>
                </a:solidFill>
                <a:latin typeface="Times New Roman" charset="0"/>
              </a:rPr>
              <a:t>Subsidiary and Affiliate Alignment</a:t>
            </a:r>
          </a:p>
        </p:txBody>
      </p:sp>
      <p:sp>
        <p:nvSpPr>
          <p:cNvPr id="5169" name="Text Box 170"/>
          <p:cNvSpPr txBox="1">
            <a:spLocks noChangeArrowheads="1"/>
          </p:cNvSpPr>
          <p:nvPr/>
        </p:nvSpPr>
        <p:spPr bwMode="auto">
          <a:xfrm>
            <a:off x="2934889" y="4299920"/>
            <a:ext cx="1472424" cy="43313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DB0D0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latin typeface="Times New Roman" charset="0"/>
              </a:rPr>
              <a:t>Subsidiary and Affiliate Alignment</a:t>
            </a:r>
          </a:p>
        </p:txBody>
      </p:sp>
      <p:sp>
        <p:nvSpPr>
          <p:cNvPr id="5170" name="Text Box 159"/>
          <p:cNvSpPr txBox="1">
            <a:spLocks noChangeArrowheads="1"/>
          </p:cNvSpPr>
          <p:nvPr/>
        </p:nvSpPr>
        <p:spPr bwMode="auto">
          <a:xfrm>
            <a:off x="393539" y="2466821"/>
            <a:ext cx="2334658" cy="132272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 </a:t>
            </a:r>
            <a:r>
              <a:rPr kumimoji="0" lang="mr-IN" altLang="zh-TW" sz="1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–</a:t>
            </a:r>
            <a:r>
              <a:rPr kumimoji="0" lang="en-US" altLang="zh-TW" sz="1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Coloring is for Illustrative Purposes Only: Each Corporation Would Have Different Results Based on An Initial Internal Audit</a:t>
            </a:r>
            <a:endParaRPr kumimoji="0" lang="en-US" altLang="zh-TW" sz="1400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71" name="Text Box 32"/>
          <p:cNvSpPr txBox="1">
            <a:spLocks noChangeArrowheads="1"/>
          </p:cNvSpPr>
          <p:nvPr/>
        </p:nvSpPr>
        <p:spPr bwMode="auto">
          <a:xfrm>
            <a:off x="2944071" y="5516724"/>
            <a:ext cx="1439862" cy="844774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solidFill>
                  <a:schemeClr val="bg1"/>
                </a:solidFill>
                <a:latin typeface="Times New Roman" charset="0"/>
              </a:rPr>
              <a:t>Digital Art, NFTs, Blockchain/Crypto, and Digitally-Enabled Platforms</a:t>
            </a:r>
          </a:p>
        </p:txBody>
      </p:sp>
      <p:sp>
        <p:nvSpPr>
          <p:cNvPr id="5173" name="Text Box 156"/>
          <p:cNvSpPr txBox="1">
            <a:spLocks noChangeArrowheads="1"/>
          </p:cNvSpPr>
          <p:nvPr/>
        </p:nvSpPr>
        <p:spPr bwMode="auto">
          <a:xfrm>
            <a:off x="5924107" y="5925742"/>
            <a:ext cx="1439863" cy="911381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solidFill>
                  <a:schemeClr val="bg1"/>
                </a:solidFill>
                <a:latin typeface="Times New Roman" charset="0"/>
              </a:rPr>
              <a:t>Digital/Smart  Contracts, Blockchain and NFT Contract Platforms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90DDB3-123C-F140-85BC-4BE4115F239A}"/>
              </a:ext>
            </a:extLst>
          </p:cNvPr>
          <p:cNvSpPr txBox="1"/>
          <p:nvPr/>
        </p:nvSpPr>
        <p:spPr>
          <a:xfrm>
            <a:off x="6881446" y="43375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6" name="Text Box 159">
            <a:extLst>
              <a:ext uri="{FF2B5EF4-FFF2-40B4-BE49-F238E27FC236}">
                <a16:creationId xmlns:a16="http://schemas.microsoft.com/office/drawing/2014/main" id="{808F10EE-F007-BD45-8963-AF9F25A19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1434" y="2128838"/>
            <a:ext cx="2314770" cy="285830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600" i="1" dirty="0">
                <a:latin typeface="Times New Roman" charset="0"/>
              </a:rPr>
              <a:t>NB – This chart presents a hypothetical framework of key elements that a corporation should incorporate into a company-wide trade secret program. It should be weaved into the very fabric of the company. Each element is interrelated with the others</a:t>
            </a:r>
            <a:r>
              <a:rPr kumimoji="0" lang="en-US" altLang="zh-TW" sz="1600" i="1" dirty="0">
                <a:solidFill>
                  <a:srgbClr val="7030A0"/>
                </a:solidFill>
                <a:latin typeface="Times New Roman" charset="0"/>
              </a:rPr>
              <a:t>.</a:t>
            </a:r>
          </a:p>
        </p:txBody>
      </p:sp>
      <p:sp>
        <p:nvSpPr>
          <p:cNvPr id="58" name="Text Box 165">
            <a:extLst>
              <a:ext uri="{FF2B5EF4-FFF2-40B4-BE49-F238E27FC236}">
                <a16:creationId xmlns:a16="http://schemas.microsoft.com/office/drawing/2014/main" id="{3F393964-5DF6-6746-B181-F93B14077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1434" y="6373270"/>
            <a:ext cx="2624353" cy="39457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latin typeface="Times New Roman" charset="0"/>
              </a:rPr>
              <a:t>©: RLT Global Consulting LLC, 2022 </a:t>
            </a:r>
          </a:p>
        </p:txBody>
      </p:sp>
      <p:sp>
        <p:nvSpPr>
          <p:cNvPr id="59" name="Text Box 34">
            <a:extLst>
              <a:ext uri="{FF2B5EF4-FFF2-40B4-BE49-F238E27FC236}">
                <a16:creationId xmlns:a16="http://schemas.microsoft.com/office/drawing/2014/main" id="{4359564A-996D-274A-8816-74AEB88FFD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7836" y="2632613"/>
            <a:ext cx="1497181" cy="360410"/>
          </a:xfrm>
          <a:prstGeom prst="rect">
            <a:avLst/>
          </a:prstGeom>
          <a:solidFill>
            <a:srgbClr val="33CC33"/>
          </a:soli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latin typeface="Times New Roman" charset="0"/>
              </a:rPr>
              <a:t>Traditional Trademarks</a:t>
            </a:r>
          </a:p>
        </p:txBody>
      </p:sp>
      <p:sp>
        <p:nvSpPr>
          <p:cNvPr id="60" name="Text Box 168">
            <a:extLst>
              <a:ext uri="{FF2B5EF4-FFF2-40B4-BE49-F238E27FC236}">
                <a16:creationId xmlns:a16="http://schemas.microsoft.com/office/drawing/2014/main" id="{B8D0E915-BBBD-E243-8258-DB92B429E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3293" y="4691976"/>
            <a:ext cx="1478105" cy="795320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DB0D0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latin typeface="Times New Roman" charset="0"/>
              </a:rPr>
              <a:t>Collaborative Arrangements with third parties and universities</a:t>
            </a:r>
          </a:p>
        </p:txBody>
      </p:sp>
      <p:sp>
        <p:nvSpPr>
          <p:cNvPr id="61" name="Text Box 160">
            <a:extLst>
              <a:ext uri="{FF2B5EF4-FFF2-40B4-BE49-F238E27FC236}">
                <a16:creationId xmlns:a16="http://schemas.microsoft.com/office/drawing/2014/main" id="{AFFAA32C-ADCB-4341-9B1C-BA34A4E3C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0005" y="3611196"/>
            <a:ext cx="1540137" cy="568265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DB0D0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latin typeface="Times New Roman" charset="0"/>
              </a:rPr>
              <a:t>Confidentiality Agreements (NDAs</a:t>
            </a:r>
          </a:p>
        </p:txBody>
      </p:sp>
      <p:sp>
        <p:nvSpPr>
          <p:cNvPr id="62" name="Text Box 161">
            <a:extLst>
              <a:ext uri="{FF2B5EF4-FFF2-40B4-BE49-F238E27FC236}">
                <a16:creationId xmlns:a16="http://schemas.microsoft.com/office/drawing/2014/main" id="{28896AEE-0913-7145-9A14-995F2BF65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4919" y="3659260"/>
            <a:ext cx="1514295" cy="1183724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solidFill>
                  <a:schemeClr val="bg1"/>
                </a:solidFill>
                <a:latin typeface="Times New Roman" charset="0"/>
              </a:rPr>
              <a:t>Network &amp;Database  Access, storage and protection (i.e., encryption, passwords, computer forensics, etc.)</a:t>
            </a:r>
          </a:p>
        </p:txBody>
      </p:sp>
      <p:sp>
        <p:nvSpPr>
          <p:cNvPr id="63" name="Text Box 30">
            <a:extLst>
              <a:ext uri="{FF2B5EF4-FFF2-40B4-BE49-F238E27FC236}">
                <a16:creationId xmlns:a16="http://schemas.microsoft.com/office/drawing/2014/main" id="{E02CB8C8-2720-6D41-A40A-010B3FA7F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5564" y="4731832"/>
            <a:ext cx="1469110" cy="448839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DB0D0D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latin typeface="Times New Roman" charset="0"/>
              </a:rPr>
              <a:t>Competitor IP Assessment</a:t>
            </a:r>
          </a:p>
        </p:txBody>
      </p:sp>
      <p:sp>
        <p:nvSpPr>
          <p:cNvPr id="64" name="Text Box 32">
            <a:extLst>
              <a:ext uri="{FF2B5EF4-FFF2-40B4-BE49-F238E27FC236}">
                <a16:creationId xmlns:a16="http://schemas.microsoft.com/office/drawing/2014/main" id="{66951B2B-0CBE-BC43-B250-8DC87CFE7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9854" y="6373270"/>
            <a:ext cx="1507596" cy="496674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 err="1">
                <a:solidFill>
                  <a:schemeClr val="bg1"/>
                </a:solidFill>
                <a:latin typeface="Times New Roman" charset="0"/>
              </a:rPr>
              <a:t>Traditioonal</a:t>
            </a:r>
            <a:r>
              <a:rPr kumimoji="0" lang="en-US" altLang="zh-TW" sz="1200" dirty="0">
                <a:solidFill>
                  <a:schemeClr val="bg1"/>
                </a:solidFill>
                <a:latin typeface="Times New Roman" charset="0"/>
              </a:rPr>
              <a:t> IP on the Digital Platform </a:t>
            </a:r>
          </a:p>
        </p:txBody>
      </p:sp>
      <p:sp>
        <p:nvSpPr>
          <p:cNvPr id="66" name="Text Box 139">
            <a:extLst>
              <a:ext uri="{FF2B5EF4-FFF2-40B4-BE49-F238E27FC236}">
                <a16:creationId xmlns:a16="http://schemas.microsoft.com/office/drawing/2014/main" id="{B2D026C8-0983-354C-920A-DA2454DF52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909" y="2462217"/>
            <a:ext cx="1447800" cy="7167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latin typeface="Times New Roman" charset="0"/>
              </a:rPr>
              <a:t>Simplification and consolidation of corporate policies/ procedures</a:t>
            </a:r>
          </a:p>
        </p:txBody>
      </p:sp>
      <p:sp>
        <p:nvSpPr>
          <p:cNvPr id="67" name="Text Box 167">
            <a:extLst>
              <a:ext uri="{FF2B5EF4-FFF2-40B4-BE49-F238E27FC236}">
                <a16:creationId xmlns:a16="http://schemas.microsoft.com/office/drawing/2014/main" id="{59BFBE75-AA1E-C44F-9825-BB99A3CB0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4674" y="5113005"/>
            <a:ext cx="1507596" cy="658930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solidFill>
                  <a:schemeClr val="bg1"/>
                </a:solidFill>
                <a:latin typeface="Times New Roman" charset="0"/>
              </a:rPr>
              <a:t>Creating a robust trade secret  access (classification0 system</a:t>
            </a:r>
          </a:p>
        </p:txBody>
      </p:sp>
      <p:sp>
        <p:nvSpPr>
          <p:cNvPr id="68" name="Text Box 167">
            <a:extLst>
              <a:ext uri="{FF2B5EF4-FFF2-40B4-BE49-F238E27FC236}">
                <a16:creationId xmlns:a16="http://schemas.microsoft.com/office/drawing/2014/main" id="{B678F7C3-C709-9045-BE9E-94E9E722F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6024" y="5782951"/>
            <a:ext cx="1547403" cy="633956"/>
          </a:xfrm>
          <a:prstGeom prst="rect">
            <a:avLst/>
          </a:prstGeom>
          <a:solidFill>
            <a:srgbClr val="FF0000"/>
          </a:solidFill>
          <a:ln w="12700">
            <a:solidFill>
              <a:schemeClr val="tx1"/>
            </a:solidFill>
            <a:miter lim="800000"/>
          </a:ln>
        </p:spPr>
        <p:txBody>
          <a:bodyPr lIns="36000" tIns="36000" rIns="36000" bIns="36000" anchor="ctr"/>
          <a:lstStyle>
            <a:lvl1pPr>
              <a:spcBef>
                <a:spcPct val="40000"/>
              </a:spcBef>
              <a:buClr>
                <a:srgbClr val="CC0000"/>
              </a:buClr>
              <a:buFont typeface="Wingdings"/>
              <a:buChar char="l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1pPr>
            <a:lvl2pPr marL="742950" indent="-285750">
              <a:spcBef>
                <a:spcPct val="40000"/>
              </a:spcBef>
              <a:buSzPct val="80000"/>
              <a:buFont typeface="Wingdings"/>
              <a:buChar char="n"/>
              <a:defRPr kumimoji="1" sz="2000" b="1">
                <a:solidFill>
                  <a:schemeClr val="tx1"/>
                </a:solidFill>
                <a:latin typeface="Arial"/>
                <a:ea typeface="新細明體" charset="-120"/>
              </a:defRPr>
            </a:lvl2pPr>
            <a:lvl3pPr marL="1143000" indent="-228600">
              <a:spcBef>
                <a:spcPct val="40000"/>
              </a:spcBef>
              <a:buClr>
                <a:srgbClr val="CC0000"/>
              </a:buClr>
              <a:buSzPct val="80000"/>
              <a:buFont typeface="Wingdings"/>
              <a:buChar char="u"/>
              <a:defRPr kumimoji="1" sz="2400" b="1">
                <a:solidFill>
                  <a:schemeClr val="tx1"/>
                </a:solidFill>
                <a:latin typeface="Arial"/>
                <a:ea typeface="新細明體" charset="-120"/>
              </a:defRPr>
            </a:lvl3pPr>
            <a:lvl4pPr marL="1600200" indent="-228600">
              <a:spcBef>
                <a:spcPct val="40000"/>
              </a:spcBef>
              <a:buSzPct val="80000"/>
              <a:buFont typeface="Wingdings"/>
              <a:buChar char="l"/>
              <a:defRPr kumimoji="1" sz="2000">
                <a:solidFill>
                  <a:schemeClr val="tx1"/>
                </a:solidFill>
                <a:latin typeface="Arial"/>
                <a:ea typeface="新細明體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charset="0"/>
                <a:ea typeface="新細明體" charset="-12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kumimoji="0" lang="en-US" altLang="zh-TW" sz="1200" dirty="0">
                <a:solidFill>
                  <a:schemeClr val="bg1"/>
                </a:solidFill>
                <a:latin typeface="Times New Roman" charset="0"/>
              </a:rPr>
              <a:t>Creating a trade secret knowledge registry system (</a:t>
            </a:r>
            <a:r>
              <a:rPr kumimoji="0" lang="en-US" altLang="zh-TW" sz="1200" dirty="0" err="1">
                <a:solidFill>
                  <a:schemeClr val="bg1"/>
                </a:solidFill>
                <a:latin typeface="Times New Roman" charset="0"/>
              </a:rPr>
              <a:t>ie</a:t>
            </a:r>
            <a:r>
              <a:rPr kumimoji="0" lang="en-US" altLang="zh-TW" sz="1200" dirty="0">
                <a:solidFill>
                  <a:schemeClr val="bg1"/>
                </a:solidFill>
                <a:latin typeface="Times New Roman" charset="0"/>
              </a:rPr>
              <a:t>., IIPCC’s IKR)</a:t>
            </a:r>
          </a:p>
        </p:txBody>
      </p:sp>
    </p:spTree>
    <p:extLst>
      <p:ext uri="{BB962C8B-B14F-4D97-AF65-F5344CB8AC3E}">
        <p14:creationId xmlns:p14="http://schemas.microsoft.com/office/powerpoint/2010/main" val="3228371128"/>
      </p:ext>
    </p:extLst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598F2-D673-C54A-A249-A5594E4DE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376" y="555585"/>
            <a:ext cx="10869248" cy="80257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Protecting Corporate Trade Secrets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A5E47-11E0-8047-B53A-DC6BDD75A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  <a:p>
            <a:pPr algn="ctr"/>
            <a:endParaRPr lang="en-US" dirty="0"/>
          </a:p>
          <a:p>
            <a:pPr algn="ctr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ANY QUESTIONS, PLEASE CONTACT ME AT:</a:t>
            </a:r>
          </a:p>
          <a:p>
            <a:pPr algn="ctr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Richard L. Thurston</a:t>
            </a:r>
          </a:p>
          <a:p>
            <a:pPr algn="ctr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RLT Global Consulting LLC</a:t>
            </a:r>
          </a:p>
          <a:p>
            <a:pPr algn="ctr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Email: jingju2021@gmail.com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248884"/>
      </p:ext>
    </p:extLst>
  </p:cSld>
  <p:clrMapOvr>
    <a:masterClrMapping/>
  </p:clrMapOvr>
</p:sld>
</file>

<file path=ppt/theme/theme1.xml><?xml version="1.0" encoding="utf-8"?>
<a:theme xmlns:a="http://schemas.openxmlformats.org/drawingml/2006/main" name="MatrixVTI">
  <a:themeElements>
    <a:clrScheme name="AnalogousFromDarkSeedRightStep">
      <a:dk1>
        <a:srgbClr val="000000"/>
      </a:dk1>
      <a:lt1>
        <a:srgbClr val="FFFFFF"/>
      </a:lt1>
      <a:dk2>
        <a:srgbClr val="1F2937"/>
      </a:dk2>
      <a:lt2>
        <a:srgbClr val="E8E2E6"/>
      </a:lt2>
      <a:accent1>
        <a:srgbClr val="47B56B"/>
      </a:accent1>
      <a:accent2>
        <a:srgbClr val="3BB193"/>
      </a:accent2>
      <a:accent3>
        <a:srgbClr val="4CAFC1"/>
      </a:accent3>
      <a:accent4>
        <a:srgbClr val="3B6DB1"/>
      </a:accent4>
      <a:accent5>
        <a:srgbClr val="4D4DC3"/>
      </a:accent5>
      <a:accent6>
        <a:srgbClr val="6B3BB1"/>
      </a:accent6>
      <a:hlink>
        <a:srgbClr val="928130"/>
      </a:hlink>
      <a:folHlink>
        <a:srgbClr val="7F7F7F"/>
      </a:folHlink>
    </a:clrScheme>
    <a:fontScheme name="Custom 4">
      <a:majorFont>
        <a:latin typeface="Bahnschrif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trixVTI" id="{A2576CCC-A559-4FD4-A542-772649F65A84}" vid="{5CBC41A9-80A0-44C6-90CD-6D86303435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1100</Words>
  <Application>Microsoft Macintosh PowerPoint</Application>
  <PresentationFormat>Widescreen</PresentationFormat>
  <Paragraphs>128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Adobe Heiti Std R</vt:lpstr>
      <vt:lpstr>Arial</vt:lpstr>
      <vt:lpstr>Avenir Next LT Pro</vt:lpstr>
      <vt:lpstr>Bahnschrift</vt:lpstr>
      <vt:lpstr>Calibri</vt:lpstr>
      <vt:lpstr>Courier New</vt:lpstr>
      <vt:lpstr>Perpetua</vt:lpstr>
      <vt:lpstr>Times New Roman</vt:lpstr>
      <vt:lpstr>Wingdings</vt:lpstr>
      <vt:lpstr>MatrixVTI</vt:lpstr>
      <vt:lpstr>WIPO SYMPOSIUM ON TRADE SECRETS AND INNOVATION  Topic 5: Trade Secrets in the Value Chain</vt:lpstr>
      <vt:lpstr>Protecting Corporate Trade Secrets</vt:lpstr>
      <vt:lpstr>Protecting Corporate Trade Secrets</vt:lpstr>
      <vt:lpstr>Protecting Corporate Trade Secrets</vt:lpstr>
      <vt:lpstr>Protecting Corporate Trade Secrets, page 1</vt:lpstr>
      <vt:lpstr>Protecting Corporate Trade Secrets, page 2</vt:lpstr>
      <vt:lpstr>The Corporate Trade Secret Ecosystem</vt:lpstr>
      <vt:lpstr>Protecting Corporate Trade Secrets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WIPO SYMPOSIUM ON TRADE SECRETS AND INNOVATION  Topic 5: Trade Secrets in the Value Chain</dc:title>
  <dc:creator>Richard Thurston</dc:creator>
  <cp:lastModifiedBy>Richard Thurston</cp:lastModifiedBy>
  <cp:revision>24</cp:revision>
  <dcterms:created xsi:type="dcterms:W3CDTF">2022-05-22T13:18:44Z</dcterms:created>
  <dcterms:modified xsi:type="dcterms:W3CDTF">2022-11-27T19:22:12Z</dcterms:modified>
</cp:coreProperties>
</file>